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Proxima Nova"/>
      <p:regular r:id="rId77"/>
      <p:bold r:id="rId78"/>
      <p:italic r:id="rId79"/>
      <p:boldItalic r:id="rId80"/>
    </p:embeddedFont>
    <p:embeddedFont>
      <p:font typeface="Lat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8EE155-0829-4856-A7D0-0A816A2D3DFC}">
  <a:tblStyle styleId="{D48EE155-0829-4856-A7D0-0A816A2D3D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ProximaNova-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ProximaNova-italic.fntdata"/><Relationship Id="rId34" Type="http://schemas.openxmlformats.org/officeDocument/2006/relationships/slide" Target="slides/slide28.xml"/><Relationship Id="rId78" Type="http://schemas.openxmlformats.org/officeDocument/2006/relationships/font" Target="fonts/ProximaNova-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463c7684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463c7684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463c76842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463c76842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e3813dd5b_1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fe3813dd5b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На этом слайде вторая строчка не очень-то понятна - поясните ее голосом когда будете рассказывать (или распишите лучше тоже)</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e3813dd5b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e3813dd5b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Здесь надо по-хорошему процитировать пакет, с помощью которого графики нарисованы</a:t>
            </a:r>
            <a:endParaRPr/>
          </a:p>
          <a:p>
            <a:pPr indent="0" lvl="0" marL="0" rtl="0" algn="l">
              <a:spcBef>
                <a:spcPts val="0"/>
              </a:spcBef>
              <a:spcAft>
                <a:spcPts val="0"/>
              </a:spcAft>
              <a:buNone/>
            </a:pPr>
            <a:r>
              <a:rPr lang="en"/>
              <a:t>МД: ну кстати здесь видно что и по их формуле кривые могут пересекаться</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e3813dd5b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e3813dd5b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e3813dd5b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e3813dd5b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fe3813dd5b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fe3813dd5b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e3813dd5b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e3813dd5b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63c76842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463c76842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e3813dd5b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e3813dd5b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463c76842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463c76842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e3813dd5b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e3813dd5b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e3813dd5b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e3813dd5b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463c76842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463c76842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63c76842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463c76842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e3813dd5b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e3813dd5b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e3813dd5b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e3813dd5b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А разве не из того же датасета с высотностями? Она там тоже вроде бы была</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e3813dd5b_2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e3813dd5b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e3813dd5b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e3813dd5b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e3813dd5b_2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e3813dd5b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Странно, что здесь на правом графике у нас интерполированные кривые не доведены до конца - все равно же интерполируем</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e3813dd5b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e3813dd5b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Ну опять же, тут не совсем ясно - если мы все равно экстраполируем, то почему нужен маленький срез.</a:t>
            </a:r>
            <a:endParaRPr/>
          </a:p>
          <a:p>
            <a:pPr indent="0" lvl="0" marL="0" rtl="0" algn="l">
              <a:spcBef>
                <a:spcPts val="0"/>
              </a:spcBef>
              <a:spcAft>
                <a:spcPts val="0"/>
              </a:spcAft>
              <a:buNone/>
            </a:pPr>
            <a:r>
              <a:rPr lang="en"/>
              <a:t>И как мы берем 4,000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463c7684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463c7684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e3813dd5b_2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fe3813dd5b_2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e3813dd5b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e3813dd5b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463c76842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463c76842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463c76842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463c76842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e3813dd5b_2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e3813dd5b_2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e3813dd5b_2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fe3813dd5b_2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e3813dd5b_2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e3813dd5b_2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e3813dd5b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fe3813dd5b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e3813dd5b_2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e3813dd5b_2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e3813dd5b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e3813dd5b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463c76842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463c76842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463c76842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463c76842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471da06df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471da06df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471da06df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471da06df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471da06df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471da06df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471da06df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471da06df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463c76842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463c76842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Надо бы куда-нибудь благодарность Илье Валерьевичу вписать. -- Вписал.</a:t>
            </a:r>
            <a:endParaRPr/>
          </a:p>
          <a:p>
            <a:pPr indent="0" lvl="0" marL="0" rtl="0" algn="l">
              <a:spcBef>
                <a:spcPts val="0"/>
              </a:spcBef>
              <a:spcAft>
                <a:spcPts val="0"/>
              </a:spcAft>
              <a:buNone/>
            </a:pPr>
            <a:r>
              <a:rPr lang="en"/>
              <a:t>Насть, у нас нет тут ссылки на Николс 2020 (и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e3813dd5b_2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e3813dd5b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e3813dd5b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fe3813dd5b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e3813dd5b_1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fe3813dd5b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Чтобы еще дальше раздвинуть, у меня ширины экрана ноутбука не хватает</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e3813dd5b_1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fe3813dd5b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463c76842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463c76842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e3813dd5b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fe3813dd5b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e3813dd5b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fe3813dd5b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e3813dd5b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fe3813dd5b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fe3813dd5b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fe3813dd5b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fe3813dd5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fe3813dd5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e3813dd5b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fe3813dd5b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e3813dd5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fe3813dd5b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e3813dd5b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fe3813dd5b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463c76842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463c76842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463c76842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463c76842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463c76842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463c76842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463c76842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463c76842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463c76842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463c76842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463c76842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463c76842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Удинский на этом этапе пришлось убрать, потому что для него нет данных по населению</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463c76842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463c76842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fe3813dd5b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fe3813dd5b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463c76842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463c76842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463c76842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463c76842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463c76842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463c76842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463c76842b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463c76842b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463c76842b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463c76842b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e3813dd5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e3813dd5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463c76842b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463c76842b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e3813dd5b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e3813dd5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471da06d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471da06d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rgbClr val="E06666"/>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rgbClr val="E06666"/>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oi.org/10.5281/zenodo.5588473"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880"/>
              <a:t>Spatio-social separation and </a:t>
            </a:r>
            <a:endParaRPr sz="3880"/>
          </a:p>
          <a:p>
            <a:pPr indent="0" lvl="0" marL="0" rtl="0" algn="l">
              <a:spcBef>
                <a:spcPts val="0"/>
              </a:spcBef>
              <a:spcAft>
                <a:spcPts val="0"/>
              </a:spcAft>
              <a:buSzPts val="990"/>
              <a:buNone/>
            </a:pPr>
            <a:r>
              <a:rPr lang="en" sz="3880"/>
              <a:t>linguistic complexity in Daghestan</a:t>
            </a:r>
            <a:endParaRPr sz="388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358"/>
              <a:buNone/>
            </a:pPr>
            <a:r>
              <a:rPr lang="en" sz="1679"/>
              <a:t>Anastasia Panova &amp; Michael Daniel</a:t>
            </a:r>
            <a:endParaRPr sz="1679"/>
          </a:p>
          <a:p>
            <a:pPr indent="0" lvl="0" marL="0" rtl="0" algn="l">
              <a:lnSpc>
                <a:spcPct val="90000"/>
              </a:lnSpc>
              <a:spcBef>
                <a:spcPts val="0"/>
              </a:spcBef>
              <a:spcAft>
                <a:spcPts val="0"/>
              </a:spcAft>
              <a:buSzPts val="358"/>
              <a:buNone/>
            </a:pPr>
            <a:r>
              <a:t/>
            </a:r>
            <a:endParaRPr sz="1679"/>
          </a:p>
          <a:p>
            <a:pPr indent="0" lvl="0" marL="0" rtl="0" algn="l">
              <a:lnSpc>
                <a:spcPct val="90000"/>
              </a:lnSpc>
              <a:spcBef>
                <a:spcPts val="0"/>
              </a:spcBef>
              <a:spcAft>
                <a:spcPts val="0"/>
              </a:spcAft>
              <a:buSzPts val="358"/>
              <a:buNone/>
            </a:pPr>
            <a:r>
              <a:rPr lang="en" sz="1679"/>
              <a:t>Workshop “Spatial and social separation of speech communities and language change”, </a:t>
            </a:r>
            <a:r>
              <a:rPr lang="en" sz="1679"/>
              <a:t>SLE 2022</a:t>
            </a:r>
            <a:endParaRPr sz="1679"/>
          </a:p>
          <a:p>
            <a:pPr indent="0" lvl="0" marL="0" rtl="0" algn="l">
              <a:lnSpc>
                <a:spcPct val="90000"/>
              </a:lnSpc>
              <a:spcBef>
                <a:spcPts val="0"/>
              </a:spcBef>
              <a:spcAft>
                <a:spcPts val="0"/>
              </a:spcAft>
              <a:buSzPts val="358"/>
              <a:buNone/>
            </a:pPr>
            <a:r>
              <a:t/>
            </a:r>
            <a:endParaRPr sz="1679"/>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TTR </a:t>
            </a:r>
            <a:r>
              <a:rPr lang="en" sz="2600"/>
              <a:t>for phonemes</a:t>
            </a:r>
            <a:r>
              <a:rPr lang="en"/>
              <a:t> and altitude</a:t>
            </a:r>
            <a:endParaRPr/>
          </a:p>
        </p:txBody>
      </p:sp>
      <p:sp>
        <p:nvSpPr>
          <p:cNvPr id="128" name="Google Shape;12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KiKo</a:t>
            </a:r>
            <a:endParaRPr/>
          </a:p>
        </p:txBody>
      </p:sp>
      <p:sp>
        <p:nvSpPr>
          <p:cNvPr id="134" name="Google Shape;134;p23"/>
          <p:cNvSpPr txBox="1"/>
          <p:nvPr>
            <p:ph idx="1" type="body"/>
          </p:nvPr>
        </p:nvSpPr>
        <p:spPr>
          <a:xfrm>
            <a:off x="311700" y="1152475"/>
            <a:ext cx="34152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1917">
                <a:solidFill>
                  <a:srgbClr val="E06666"/>
                </a:solidFill>
              </a:rPr>
              <a:t>The </a:t>
            </a:r>
            <a:r>
              <a:rPr b="1" lang="en" sz="1917">
                <a:solidFill>
                  <a:srgbClr val="E06666"/>
                </a:solidFill>
              </a:rPr>
              <a:t>KiKo </a:t>
            </a:r>
            <a:r>
              <a:rPr b="1" lang="en" sz="1917">
                <a:solidFill>
                  <a:srgbClr val="E06666"/>
                </a:solidFill>
              </a:rPr>
              <a:t>database:</a:t>
            </a:r>
            <a:endParaRPr b="1" sz="1917">
              <a:solidFill>
                <a:srgbClr val="E06666"/>
              </a:solidFill>
            </a:endParaRPr>
          </a:p>
          <a:p>
            <a:pPr indent="0" lvl="0" marL="0" rtl="0" algn="l">
              <a:spcBef>
                <a:spcPts val="1200"/>
              </a:spcBef>
              <a:spcAft>
                <a:spcPts val="0"/>
              </a:spcAft>
              <a:buNone/>
            </a:pPr>
            <a:r>
              <a:rPr b="1" lang="en"/>
              <a:t>a lexical database of 40 lects of East Caucasian (Nakh-Daghestanian)</a:t>
            </a:r>
            <a:r>
              <a:rPr lang="en"/>
              <a:t>, based on the comparative dictionary (Kibrik, Kodzasov 1990) with addition of more recently obtained comparable field data.</a:t>
            </a:r>
            <a:endParaRPr/>
          </a:p>
          <a:p>
            <a:pPr indent="0" lvl="0" marL="0" rtl="0" algn="l">
              <a:spcBef>
                <a:spcPts val="1200"/>
              </a:spcBef>
              <a:spcAft>
                <a:spcPts val="0"/>
              </a:spcAft>
              <a:buNone/>
            </a:pPr>
            <a:r>
              <a:rPr lang="en"/>
              <a:t>NB: for some of the lects the data on division of words into segments is incomplete.</a:t>
            </a:r>
            <a:endParaRPr/>
          </a:p>
          <a:p>
            <a:pPr indent="0" lvl="0" marL="0" rtl="0" algn="l">
              <a:spcBef>
                <a:spcPts val="1200"/>
              </a:spcBef>
              <a:spcAft>
                <a:spcPts val="1200"/>
              </a:spcAft>
              <a:buNone/>
            </a:pPr>
            <a:r>
              <a:rPr lang="en"/>
              <a:t>In this study </a:t>
            </a:r>
            <a:r>
              <a:rPr b="1" lang="en"/>
              <a:t>we use the data for 32 lects</a:t>
            </a:r>
            <a:r>
              <a:rPr lang="en"/>
              <a:t> shown on the map.</a:t>
            </a:r>
            <a:endParaRPr/>
          </a:p>
        </p:txBody>
      </p:sp>
      <p:pic>
        <p:nvPicPr>
          <p:cNvPr id="135" name="Google Shape;135;p23"/>
          <p:cNvPicPr preferRelativeResize="0"/>
          <p:nvPr/>
        </p:nvPicPr>
        <p:blipFill>
          <a:blip r:embed="rId3">
            <a:alphaModFix/>
          </a:blip>
          <a:stretch>
            <a:fillRect/>
          </a:stretch>
        </p:blipFill>
        <p:spPr>
          <a:xfrm>
            <a:off x="4056075" y="645925"/>
            <a:ext cx="4776224" cy="3985225"/>
          </a:xfrm>
          <a:prstGeom prst="rect">
            <a:avLst/>
          </a:prstGeom>
          <a:noFill/>
          <a:ln>
            <a:noFill/>
          </a:ln>
        </p:spPr>
      </p:pic>
      <p:sp>
        <p:nvSpPr>
          <p:cNvPr id="136" name="Google Shape;136;p23"/>
          <p:cNvSpPr txBox="1"/>
          <p:nvPr/>
        </p:nvSpPr>
        <p:spPr>
          <a:xfrm>
            <a:off x="4539325" y="4568975"/>
            <a:ext cx="422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Proxima Nova"/>
                <a:ea typeface="Proxima Nova"/>
                <a:cs typeface="Proxima Nova"/>
                <a:sym typeface="Proxima Nova"/>
              </a:rPr>
              <a:t>the map is created with the R package Lingtypology (Moroz 2017)</a:t>
            </a:r>
            <a:endParaRPr sz="900">
              <a:latin typeface="Proxima Nova"/>
              <a:ea typeface="Proxima Nova"/>
              <a:cs typeface="Proxima Nova"/>
              <a:sym typeface="Proxima Nova"/>
            </a:endParaRPr>
          </a:p>
        </p:txBody>
      </p:sp>
      <p:sp>
        <p:nvSpPr>
          <p:cNvPr id="137" name="Google Shape;13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KiKo phonemes: overview</a:t>
            </a:r>
            <a:endParaRPr/>
          </a:p>
        </p:txBody>
      </p:sp>
      <p:sp>
        <p:nvSpPr>
          <p:cNvPr id="143" name="Google Shape;143;p24"/>
          <p:cNvSpPr txBox="1"/>
          <p:nvPr>
            <p:ph idx="1" type="body"/>
          </p:nvPr>
        </p:nvSpPr>
        <p:spPr>
          <a:xfrm>
            <a:off x="311699" y="1152476"/>
            <a:ext cx="7421700" cy="880500"/>
          </a:xfrm>
          <a:prstGeom prst="rect">
            <a:avLst/>
          </a:prstGeom>
          <a:noFill/>
          <a:ln>
            <a:noFill/>
          </a:ln>
        </p:spPr>
        <p:txBody>
          <a:bodyPr anchorCtr="0" anchor="t" bIns="91425" lIns="91425" spcFirstLastPara="1" rIns="91425" wrap="square" tIns="91425">
            <a:normAutofit fontScale="92500"/>
          </a:bodyPr>
          <a:lstStyle/>
          <a:p>
            <a:pPr indent="-277177" lvl="0" marL="285750" rtl="0" algn="l">
              <a:lnSpc>
                <a:spcPct val="115000"/>
              </a:lnSpc>
              <a:spcBef>
                <a:spcPts val="0"/>
              </a:spcBef>
              <a:spcAft>
                <a:spcPts val="0"/>
              </a:spcAft>
              <a:buSzPct val="112500"/>
              <a:buFont typeface="Arial"/>
              <a:buChar char="•"/>
            </a:pPr>
            <a:r>
              <a:rPr lang="en" sz="1600"/>
              <a:t>The Kiko database is organized as parallel wordlists. </a:t>
            </a:r>
            <a:endParaRPr/>
          </a:p>
          <a:p>
            <a:pPr indent="-277177" lvl="0" marL="285750" rtl="0" algn="l">
              <a:lnSpc>
                <a:spcPct val="115000"/>
              </a:lnSpc>
              <a:spcBef>
                <a:spcPts val="0"/>
              </a:spcBef>
              <a:spcAft>
                <a:spcPts val="0"/>
              </a:spcAft>
              <a:buSzPct val="112500"/>
              <a:buFont typeface="Arial"/>
              <a:buChar char="•"/>
            </a:pPr>
            <a:r>
              <a:rPr lang="en" sz="1600">
                <a:latin typeface="Arial"/>
                <a:ea typeface="Arial"/>
                <a:cs typeface="Arial"/>
                <a:sym typeface="Arial"/>
              </a:rPr>
              <a:t>~</a:t>
            </a:r>
            <a:r>
              <a:rPr lang="en" sz="1600"/>
              <a:t> 500 word tokens per lect (“village”) → </a:t>
            </a:r>
            <a:r>
              <a:rPr lang="en" sz="1600">
                <a:latin typeface="Arial"/>
                <a:ea typeface="Arial"/>
                <a:cs typeface="Arial"/>
                <a:sym typeface="Arial"/>
              </a:rPr>
              <a:t>~</a:t>
            </a:r>
            <a:r>
              <a:rPr lang="en" sz="1600"/>
              <a:t> 2,500 phoneme tokens per lect (“village”)</a:t>
            </a:r>
            <a:endParaRPr sz="1600"/>
          </a:p>
        </p:txBody>
      </p:sp>
      <p:pic>
        <p:nvPicPr>
          <p:cNvPr id="144" name="Google Shape;144;p24"/>
          <p:cNvPicPr preferRelativeResize="0"/>
          <p:nvPr/>
        </p:nvPicPr>
        <p:blipFill rotWithShape="1">
          <a:blip r:embed="rId3">
            <a:alphaModFix/>
          </a:blip>
          <a:srcRect b="0" l="0" r="0" t="0"/>
          <a:stretch/>
        </p:blipFill>
        <p:spPr>
          <a:xfrm>
            <a:off x="790206" y="2033081"/>
            <a:ext cx="4058988" cy="2714893"/>
          </a:xfrm>
          <a:prstGeom prst="rect">
            <a:avLst/>
          </a:prstGeom>
          <a:noFill/>
          <a:ln>
            <a:noFill/>
          </a:ln>
        </p:spPr>
      </p:pic>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Interpolation of curves</a:t>
            </a:r>
            <a:endParaRPr/>
          </a:p>
        </p:txBody>
      </p:sp>
      <p:sp>
        <p:nvSpPr>
          <p:cNvPr id="151" name="Google Shape;151;p25"/>
          <p:cNvSpPr txBox="1"/>
          <p:nvPr>
            <p:ph idx="1" type="body"/>
          </p:nvPr>
        </p:nvSpPr>
        <p:spPr>
          <a:xfrm>
            <a:off x="311700" y="1152475"/>
            <a:ext cx="8520600" cy="8835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An empirical curve of the growth of the phonologically inventory can be changed to the expected curve based on the frequency list of the corpus.</a:t>
            </a:r>
            <a:endParaRPr/>
          </a:p>
          <a:p>
            <a:pPr indent="-325755" lvl="0" marL="457200" rtl="0" algn="l">
              <a:spcBef>
                <a:spcPts val="0"/>
              </a:spcBef>
              <a:spcAft>
                <a:spcPts val="0"/>
              </a:spcAft>
              <a:buSzPct val="100000"/>
              <a:buChar char="●"/>
            </a:pPr>
            <a:r>
              <a:rPr lang="en"/>
              <a:t>Interpolated curves do not depend on the order of the elements in the corpus.</a:t>
            </a:r>
            <a:endParaRPr/>
          </a:p>
        </p:txBody>
      </p:sp>
      <p:pic>
        <p:nvPicPr>
          <p:cNvPr id="152" name="Google Shape;152;p25"/>
          <p:cNvPicPr preferRelativeResize="0"/>
          <p:nvPr/>
        </p:nvPicPr>
        <p:blipFill>
          <a:blip r:embed="rId3">
            <a:alphaModFix/>
          </a:blip>
          <a:stretch>
            <a:fillRect/>
          </a:stretch>
        </p:blipFill>
        <p:spPr>
          <a:xfrm>
            <a:off x="4634075" y="2585300"/>
            <a:ext cx="4102075" cy="2334957"/>
          </a:xfrm>
          <a:prstGeom prst="rect">
            <a:avLst/>
          </a:prstGeom>
          <a:noFill/>
          <a:ln>
            <a:noFill/>
          </a:ln>
        </p:spPr>
      </p:pic>
      <p:pic>
        <p:nvPicPr>
          <p:cNvPr id="153" name="Google Shape;153;p25"/>
          <p:cNvPicPr preferRelativeResize="0"/>
          <p:nvPr/>
        </p:nvPicPr>
        <p:blipFill>
          <a:blip r:embed="rId4">
            <a:alphaModFix/>
          </a:blip>
          <a:stretch>
            <a:fillRect/>
          </a:stretch>
        </p:blipFill>
        <p:spPr>
          <a:xfrm>
            <a:off x="311700" y="2585300"/>
            <a:ext cx="4102077" cy="2363099"/>
          </a:xfrm>
          <a:prstGeom prst="rect">
            <a:avLst/>
          </a:prstGeom>
          <a:noFill/>
          <a:ln>
            <a:noFill/>
          </a:ln>
        </p:spPr>
      </p:pic>
      <p:sp>
        <p:nvSpPr>
          <p:cNvPr id="154" name="Google Shape;154;p25"/>
          <p:cNvSpPr txBox="1"/>
          <p:nvPr/>
        </p:nvSpPr>
        <p:spPr>
          <a:xfrm>
            <a:off x="1333275" y="2151450"/>
            <a:ext cx="25437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chemeClr val="accent3"/>
              </a:buClr>
              <a:buSzPts val="1946"/>
              <a:buFont typeface="Proxima Nova"/>
              <a:buNone/>
            </a:pPr>
            <a:r>
              <a:rPr b="1" i="0" lang="en" sz="1050" u="none" cap="none" strike="noStrike">
                <a:solidFill>
                  <a:schemeClr val="accent3"/>
                </a:solidFill>
                <a:latin typeface="Proxima Nova"/>
                <a:ea typeface="Proxima Nova"/>
                <a:cs typeface="Proxima Nova"/>
                <a:sym typeface="Proxima Nova"/>
              </a:rPr>
              <a:t>The growth of phonological inventory with increasing corpus size (</a:t>
            </a:r>
            <a:r>
              <a:rPr b="1" lang="en" sz="1050">
                <a:solidFill>
                  <a:schemeClr val="accent3"/>
                </a:solidFill>
                <a:latin typeface="Proxima Nova"/>
                <a:ea typeface="Proxima Nova"/>
                <a:cs typeface="Proxima Nova"/>
                <a:sym typeface="Proxima Nova"/>
              </a:rPr>
              <a:t>observed)</a:t>
            </a:r>
            <a:endParaRPr/>
          </a:p>
        </p:txBody>
      </p:sp>
      <p:sp>
        <p:nvSpPr>
          <p:cNvPr id="155" name="Google Shape;155;p25"/>
          <p:cNvSpPr txBox="1"/>
          <p:nvPr/>
        </p:nvSpPr>
        <p:spPr>
          <a:xfrm>
            <a:off x="5629375" y="2100750"/>
            <a:ext cx="25437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chemeClr val="accent3"/>
              </a:buClr>
              <a:buSzPts val="1946"/>
              <a:buFont typeface="Proxima Nova"/>
              <a:buNone/>
            </a:pPr>
            <a:r>
              <a:rPr b="1" i="0" lang="en" sz="1050" u="none" cap="none" strike="noStrike">
                <a:solidFill>
                  <a:schemeClr val="accent3"/>
                </a:solidFill>
                <a:latin typeface="Proxima Nova"/>
                <a:ea typeface="Proxima Nova"/>
                <a:cs typeface="Proxima Nova"/>
                <a:sym typeface="Proxima Nova"/>
              </a:rPr>
              <a:t>The growth of phonological inventory with increasing corpus size (</a:t>
            </a:r>
            <a:r>
              <a:rPr b="1" lang="en" sz="1050">
                <a:solidFill>
                  <a:schemeClr val="accent3"/>
                </a:solidFill>
                <a:latin typeface="Proxima Nova"/>
                <a:ea typeface="Proxima Nova"/>
                <a:cs typeface="Proxima Nova"/>
                <a:sym typeface="Proxima Nova"/>
              </a:rPr>
              <a:t>expected</a:t>
            </a:r>
            <a:r>
              <a:rPr b="1" lang="en" sz="1050">
                <a:solidFill>
                  <a:schemeClr val="accent3"/>
                </a:solidFill>
                <a:latin typeface="Proxima Nova"/>
                <a:ea typeface="Proxima Nova"/>
                <a:cs typeface="Proxima Nova"/>
                <a:sym typeface="Proxima Nova"/>
              </a:rPr>
              <a:t>)</a:t>
            </a:r>
            <a:endParaRPr/>
          </a:p>
        </p:txBody>
      </p:sp>
      <p:sp>
        <p:nvSpPr>
          <p:cNvPr id="156" name="Google Shape;15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TTRph when the total number of phonemes = 1000</a:t>
            </a:r>
            <a:endParaRPr/>
          </a:p>
        </p:txBody>
      </p:sp>
      <p:sp>
        <p:nvSpPr>
          <p:cNvPr id="162" name="Google Shape;162;p26"/>
          <p:cNvSpPr txBox="1"/>
          <p:nvPr>
            <p:ph idx="1" type="body"/>
          </p:nvPr>
        </p:nvSpPr>
        <p:spPr>
          <a:xfrm>
            <a:off x="311700" y="1152475"/>
            <a:ext cx="485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each language, we extract the TTR value at the interpolation for the corpus size equal to 1,000 phonemes.</a:t>
            </a:r>
            <a:endParaRPr/>
          </a:p>
        </p:txBody>
      </p:sp>
      <p:pic>
        <p:nvPicPr>
          <p:cNvPr id="163" name="Google Shape;163;p26"/>
          <p:cNvPicPr preferRelativeResize="0"/>
          <p:nvPr/>
        </p:nvPicPr>
        <p:blipFill>
          <a:blip r:embed="rId3">
            <a:alphaModFix/>
          </a:blip>
          <a:stretch>
            <a:fillRect/>
          </a:stretch>
        </p:blipFill>
        <p:spPr>
          <a:xfrm>
            <a:off x="5087950" y="1152475"/>
            <a:ext cx="3497425" cy="3655150"/>
          </a:xfrm>
          <a:prstGeom prst="rect">
            <a:avLst/>
          </a:prstGeom>
          <a:noFill/>
          <a:ln>
            <a:noFill/>
          </a:ln>
        </p:spPr>
      </p:pic>
      <p:sp>
        <p:nvSpPr>
          <p:cNvPr id="164" name="Google Shape;16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6"/>
          <p:cNvPicPr preferRelativeResize="0"/>
          <p:nvPr/>
        </p:nvPicPr>
        <p:blipFill>
          <a:blip r:embed="rId4">
            <a:alphaModFix/>
          </a:blip>
          <a:stretch>
            <a:fillRect/>
          </a:stretch>
        </p:blipFill>
        <p:spPr>
          <a:xfrm>
            <a:off x="414350" y="2462525"/>
            <a:ext cx="4102075" cy="2334957"/>
          </a:xfrm>
          <a:prstGeom prst="rect">
            <a:avLst/>
          </a:prstGeom>
          <a:noFill/>
          <a:ln>
            <a:noFill/>
          </a:ln>
        </p:spPr>
      </p:pic>
      <p:cxnSp>
        <p:nvCxnSpPr>
          <p:cNvPr id="166" name="Google Shape;166;p26"/>
          <p:cNvCxnSpPr/>
          <p:nvPr/>
        </p:nvCxnSpPr>
        <p:spPr>
          <a:xfrm flipH="1" rot="10800000">
            <a:off x="2155616" y="2498145"/>
            <a:ext cx="11400" cy="1779000"/>
          </a:xfrm>
          <a:prstGeom prst="straightConnector1">
            <a:avLst/>
          </a:prstGeom>
          <a:noFill/>
          <a:ln cap="flat" cmpd="sng" w="38100">
            <a:solidFill>
              <a:srgbClr val="FF0000"/>
            </a:solidFill>
            <a:prstDash val="dash"/>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TTRph and altitude: correlation coefficient</a:t>
            </a:r>
            <a:endParaRPr/>
          </a:p>
        </p:txBody>
      </p:sp>
      <p:sp>
        <p:nvSpPr>
          <p:cNvPr id="172" name="Google Shape;172;p27"/>
          <p:cNvSpPr txBox="1"/>
          <p:nvPr>
            <p:ph idx="1" type="body"/>
          </p:nvPr>
        </p:nvSpPr>
        <p:spPr>
          <a:xfrm>
            <a:off x="311700" y="1152475"/>
            <a:ext cx="2778000" cy="159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 correlation between TTRph and altitude has been found.</a:t>
            </a:r>
            <a:endParaRPr/>
          </a:p>
        </p:txBody>
      </p:sp>
      <p:pic>
        <p:nvPicPr>
          <p:cNvPr id="173" name="Google Shape;173;p27"/>
          <p:cNvPicPr preferRelativeResize="0"/>
          <p:nvPr/>
        </p:nvPicPr>
        <p:blipFill>
          <a:blip r:embed="rId3">
            <a:alphaModFix/>
          </a:blip>
          <a:stretch>
            <a:fillRect/>
          </a:stretch>
        </p:blipFill>
        <p:spPr>
          <a:xfrm>
            <a:off x="3231001" y="1238750"/>
            <a:ext cx="5601299" cy="3416399"/>
          </a:xfrm>
          <a:prstGeom prst="rect">
            <a:avLst/>
          </a:prstGeom>
          <a:noFill/>
          <a:ln>
            <a:noFill/>
          </a:ln>
        </p:spPr>
      </p:pic>
      <p:pic>
        <p:nvPicPr>
          <p:cNvPr id="174" name="Google Shape;174;p27"/>
          <p:cNvPicPr preferRelativeResize="0"/>
          <p:nvPr/>
        </p:nvPicPr>
        <p:blipFill>
          <a:blip r:embed="rId4">
            <a:alphaModFix/>
          </a:blip>
          <a:stretch>
            <a:fillRect/>
          </a:stretch>
        </p:blipFill>
        <p:spPr>
          <a:xfrm>
            <a:off x="272175" y="2445775"/>
            <a:ext cx="2777850" cy="1904567"/>
          </a:xfrm>
          <a:prstGeom prst="rect">
            <a:avLst/>
          </a:prstGeom>
          <a:noFill/>
          <a:ln>
            <a:noFill/>
          </a:ln>
        </p:spPr>
      </p:pic>
      <p:sp>
        <p:nvSpPr>
          <p:cNvPr id="175" name="Google Shape;17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TTRph and altitude: linear regression</a:t>
            </a:r>
            <a:endParaRPr/>
          </a:p>
        </p:txBody>
      </p:sp>
      <p:sp>
        <p:nvSpPr>
          <p:cNvPr id="181" name="Google Shape;181;p28"/>
          <p:cNvSpPr txBox="1"/>
          <p:nvPr>
            <p:ph idx="1" type="body"/>
          </p:nvPr>
        </p:nvSpPr>
        <p:spPr>
          <a:xfrm>
            <a:off x="311700" y="1152475"/>
            <a:ext cx="3787500" cy="14193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018"/>
              <a:buNone/>
            </a:pPr>
            <a:r>
              <a:rPr lang="en" sz="1465"/>
              <a:t>To exclude possible genealogical signal at the level of branches, genealogical affiliation is included to the linear regression formula as fixed </a:t>
            </a:r>
            <a:r>
              <a:rPr lang="en" sz="1465"/>
              <a:t>effects.</a:t>
            </a:r>
            <a:endParaRPr sz="1465"/>
          </a:p>
          <a:p>
            <a:pPr indent="0" lvl="0" marL="0" rtl="0" algn="l">
              <a:lnSpc>
                <a:spcPct val="100000"/>
              </a:lnSpc>
              <a:spcBef>
                <a:spcPts val="1200"/>
              </a:spcBef>
              <a:spcAft>
                <a:spcPts val="1200"/>
              </a:spcAft>
              <a:buSzPts val="1018"/>
              <a:buNone/>
            </a:pPr>
            <a:r>
              <a:rPr lang="en" sz="1465"/>
              <a:t>No significant dependency has been found.</a:t>
            </a:r>
            <a:endParaRPr sz="1465"/>
          </a:p>
        </p:txBody>
      </p:sp>
      <p:pic>
        <p:nvPicPr>
          <p:cNvPr id="182" name="Google Shape;182;p28"/>
          <p:cNvPicPr preferRelativeResize="0"/>
          <p:nvPr/>
        </p:nvPicPr>
        <p:blipFill>
          <a:blip r:embed="rId3">
            <a:alphaModFix/>
          </a:blip>
          <a:stretch>
            <a:fillRect/>
          </a:stretch>
        </p:blipFill>
        <p:spPr>
          <a:xfrm>
            <a:off x="4311800" y="1152473"/>
            <a:ext cx="4309426" cy="3580000"/>
          </a:xfrm>
          <a:prstGeom prst="rect">
            <a:avLst/>
          </a:prstGeom>
          <a:noFill/>
          <a:ln>
            <a:noFill/>
          </a:ln>
        </p:spPr>
      </p:pic>
      <p:pic>
        <p:nvPicPr>
          <p:cNvPr id="183" name="Google Shape;183;p28"/>
          <p:cNvPicPr preferRelativeResize="0"/>
          <p:nvPr/>
        </p:nvPicPr>
        <p:blipFill>
          <a:blip r:embed="rId4">
            <a:alphaModFix/>
          </a:blip>
          <a:stretch>
            <a:fillRect/>
          </a:stretch>
        </p:blipFill>
        <p:spPr>
          <a:xfrm>
            <a:off x="311700" y="2571750"/>
            <a:ext cx="3598700" cy="2263175"/>
          </a:xfrm>
          <a:prstGeom prst="rect">
            <a:avLst/>
          </a:prstGeom>
          <a:noFill/>
          <a:ln>
            <a:noFill/>
          </a:ln>
        </p:spPr>
      </p:pic>
      <p:sp>
        <p:nvSpPr>
          <p:cNvPr id="184" name="Google Shape;18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TTR </a:t>
            </a:r>
            <a:r>
              <a:rPr lang="en" sz="2600"/>
              <a:t>for syllables</a:t>
            </a:r>
            <a:r>
              <a:rPr lang="en"/>
              <a:t> and altitude</a:t>
            </a:r>
            <a:endParaRPr/>
          </a:p>
        </p:txBody>
      </p:sp>
      <p:sp>
        <p:nvSpPr>
          <p:cNvPr id="190" name="Google Shape;19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KiKo syllables: interpolation of curves</a:t>
            </a:r>
            <a:endParaRPr/>
          </a:p>
        </p:txBody>
      </p:sp>
      <p:sp>
        <p:nvSpPr>
          <p:cNvPr id="196" name="Google Shape;196;p30"/>
          <p:cNvSpPr txBox="1"/>
          <p:nvPr>
            <p:ph idx="1" type="body"/>
          </p:nvPr>
        </p:nvSpPr>
        <p:spPr>
          <a:xfrm>
            <a:off x="311700" y="1152475"/>
            <a:ext cx="8520600" cy="888900"/>
          </a:xfrm>
          <a:prstGeom prst="rect">
            <a:avLst/>
          </a:prstGeom>
        </p:spPr>
        <p:txBody>
          <a:bodyPr anchorCtr="0" anchor="t" bIns="91425" lIns="91425" spcFirstLastPara="1" rIns="91425" wrap="square" tIns="91425">
            <a:normAutofit fontScale="92500" lnSpcReduction="20000"/>
          </a:bodyPr>
          <a:lstStyle/>
          <a:p>
            <a:pPr indent="-277177" lvl="0" marL="285750" rtl="0" algn="l">
              <a:spcBef>
                <a:spcPts val="0"/>
              </a:spcBef>
              <a:spcAft>
                <a:spcPts val="0"/>
              </a:spcAft>
              <a:buSzPct val="112500"/>
              <a:buFont typeface="Arial"/>
              <a:buChar char="•"/>
            </a:pPr>
            <a:r>
              <a:rPr lang="en" sz="1600">
                <a:latin typeface="Arial"/>
                <a:ea typeface="Arial"/>
                <a:cs typeface="Arial"/>
                <a:sym typeface="Arial"/>
              </a:rPr>
              <a:t>~</a:t>
            </a:r>
            <a:r>
              <a:rPr lang="en" sz="1600"/>
              <a:t> 500 words per lect (“village”) → </a:t>
            </a:r>
            <a:r>
              <a:rPr lang="en" sz="1600">
                <a:latin typeface="Arial"/>
                <a:ea typeface="Arial"/>
                <a:cs typeface="Arial"/>
                <a:sym typeface="Arial"/>
              </a:rPr>
              <a:t>~</a:t>
            </a:r>
            <a:r>
              <a:rPr lang="en" sz="1600"/>
              <a:t> 1000 syllables per lect (“village”)</a:t>
            </a:r>
            <a:endParaRPr sz="1600"/>
          </a:p>
          <a:p>
            <a:pPr indent="-277177" lvl="0" marL="285750" rtl="0" algn="l">
              <a:spcBef>
                <a:spcPts val="0"/>
              </a:spcBef>
              <a:spcAft>
                <a:spcPts val="0"/>
              </a:spcAft>
              <a:buSzPct val="112500"/>
              <a:buFont typeface="Arial"/>
              <a:buChar char="•"/>
            </a:pPr>
            <a:r>
              <a:rPr lang="en" sz="1600"/>
              <a:t>Similarly to the analysis of phonemes, we redraw the growth curves to exclude the factor of the order of syllables in the corpus</a:t>
            </a:r>
            <a:endParaRPr sz="1600"/>
          </a:p>
        </p:txBody>
      </p:sp>
      <p:pic>
        <p:nvPicPr>
          <p:cNvPr id="197" name="Google Shape;197;p30"/>
          <p:cNvPicPr preferRelativeResize="0"/>
          <p:nvPr/>
        </p:nvPicPr>
        <p:blipFill>
          <a:blip r:embed="rId3">
            <a:alphaModFix/>
          </a:blip>
          <a:stretch>
            <a:fillRect/>
          </a:stretch>
        </p:blipFill>
        <p:spPr>
          <a:xfrm>
            <a:off x="571375" y="2571750"/>
            <a:ext cx="3866687" cy="2271924"/>
          </a:xfrm>
          <a:prstGeom prst="rect">
            <a:avLst/>
          </a:prstGeom>
          <a:noFill/>
          <a:ln>
            <a:noFill/>
          </a:ln>
        </p:spPr>
      </p:pic>
      <p:sp>
        <p:nvSpPr>
          <p:cNvPr id="198" name="Google Shape;198;p30"/>
          <p:cNvSpPr txBox="1"/>
          <p:nvPr/>
        </p:nvSpPr>
        <p:spPr>
          <a:xfrm>
            <a:off x="1333275" y="2151450"/>
            <a:ext cx="25437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chemeClr val="accent3"/>
              </a:buClr>
              <a:buSzPts val="1946"/>
              <a:buFont typeface="Proxima Nova"/>
              <a:buNone/>
            </a:pPr>
            <a:r>
              <a:rPr b="1" i="0" lang="en" sz="1050" u="none" cap="none" strike="noStrike">
                <a:solidFill>
                  <a:schemeClr val="accent3"/>
                </a:solidFill>
                <a:latin typeface="Proxima Nova"/>
                <a:ea typeface="Proxima Nova"/>
                <a:cs typeface="Proxima Nova"/>
                <a:sym typeface="Proxima Nova"/>
              </a:rPr>
              <a:t>The growth of </a:t>
            </a:r>
            <a:r>
              <a:rPr b="1" lang="en" sz="1050">
                <a:solidFill>
                  <a:schemeClr val="accent3"/>
                </a:solidFill>
                <a:latin typeface="Proxima Nova"/>
                <a:ea typeface="Proxima Nova"/>
                <a:cs typeface="Proxima Nova"/>
                <a:sym typeface="Proxima Nova"/>
              </a:rPr>
              <a:t>syllabic </a:t>
            </a:r>
            <a:r>
              <a:rPr b="1" i="0" lang="en" sz="1050" u="none" cap="none" strike="noStrike">
                <a:solidFill>
                  <a:schemeClr val="accent3"/>
                </a:solidFill>
                <a:latin typeface="Proxima Nova"/>
                <a:ea typeface="Proxima Nova"/>
                <a:cs typeface="Proxima Nova"/>
                <a:sym typeface="Proxima Nova"/>
              </a:rPr>
              <a:t>inventory with increasing corpus size (</a:t>
            </a:r>
            <a:r>
              <a:rPr b="1" lang="en" sz="1050">
                <a:solidFill>
                  <a:schemeClr val="accent3"/>
                </a:solidFill>
                <a:latin typeface="Proxima Nova"/>
                <a:ea typeface="Proxima Nova"/>
                <a:cs typeface="Proxima Nova"/>
                <a:sym typeface="Proxima Nova"/>
              </a:rPr>
              <a:t>observed)</a:t>
            </a:r>
            <a:endParaRPr/>
          </a:p>
        </p:txBody>
      </p:sp>
      <p:pic>
        <p:nvPicPr>
          <p:cNvPr id="199" name="Google Shape;199;p30"/>
          <p:cNvPicPr preferRelativeResize="0"/>
          <p:nvPr/>
        </p:nvPicPr>
        <p:blipFill>
          <a:blip r:embed="rId4">
            <a:alphaModFix/>
          </a:blip>
          <a:stretch>
            <a:fillRect/>
          </a:stretch>
        </p:blipFill>
        <p:spPr>
          <a:xfrm>
            <a:off x="4572002" y="2658725"/>
            <a:ext cx="3729276" cy="2097976"/>
          </a:xfrm>
          <a:prstGeom prst="rect">
            <a:avLst/>
          </a:prstGeom>
          <a:noFill/>
          <a:ln>
            <a:noFill/>
          </a:ln>
        </p:spPr>
      </p:pic>
      <p:sp>
        <p:nvSpPr>
          <p:cNvPr id="200" name="Google Shape;200;p30"/>
          <p:cNvSpPr txBox="1"/>
          <p:nvPr/>
        </p:nvSpPr>
        <p:spPr>
          <a:xfrm>
            <a:off x="5371875" y="2151450"/>
            <a:ext cx="25437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Clr>
                <a:schemeClr val="accent3"/>
              </a:buClr>
              <a:buSzPts val="1946"/>
              <a:buFont typeface="Proxima Nova"/>
              <a:buNone/>
            </a:pPr>
            <a:r>
              <a:rPr b="1" i="0" lang="en" sz="1050" u="none" cap="none" strike="noStrike">
                <a:solidFill>
                  <a:schemeClr val="accent3"/>
                </a:solidFill>
                <a:latin typeface="Proxima Nova"/>
                <a:ea typeface="Proxima Nova"/>
                <a:cs typeface="Proxima Nova"/>
                <a:sym typeface="Proxima Nova"/>
              </a:rPr>
              <a:t>The growth of </a:t>
            </a:r>
            <a:r>
              <a:rPr b="1" lang="en" sz="1050">
                <a:solidFill>
                  <a:schemeClr val="accent3"/>
                </a:solidFill>
                <a:latin typeface="Proxima Nova"/>
                <a:ea typeface="Proxima Nova"/>
                <a:cs typeface="Proxima Nova"/>
                <a:sym typeface="Proxima Nova"/>
              </a:rPr>
              <a:t>syllabic </a:t>
            </a:r>
            <a:r>
              <a:rPr b="1" i="0" lang="en" sz="1050" u="none" cap="none" strike="noStrike">
                <a:solidFill>
                  <a:schemeClr val="accent3"/>
                </a:solidFill>
                <a:latin typeface="Proxima Nova"/>
                <a:ea typeface="Proxima Nova"/>
                <a:cs typeface="Proxima Nova"/>
                <a:sym typeface="Proxima Nova"/>
              </a:rPr>
              <a:t>inventory with increasing corpus size (</a:t>
            </a:r>
            <a:r>
              <a:rPr b="1" lang="en" sz="1050">
                <a:solidFill>
                  <a:schemeClr val="accent3"/>
                </a:solidFill>
                <a:latin typeface="Proxima Nova"/>
                <a:ea typeface="Proxima Nova"/>
                <a:cs typeface="Proxima Nova"/>
                <a:sym typeface="Proxima Nova"/>
              </a:rPr>
              <a:t>expected</a:t>
            </a:r>
            <a:r>
              <a:rPr b="1" lang="en" sz="1050">
                <a:solidFill>
                  <a:schemeClr val="accent3"/>
                </a:solidFill>
                <a:latin typeface="Proxima Nova"/>
                <a:ea typeface="Proxima Nova"/>
                <a:cs typeface="Proxima Nova"/>
                <a:sym typeface="Proxima Nova"/>
              </a:rPr>
              <a:t>)</a:t>
            </a:r>
            <a:endParaRPr/>
          </a:p>
        </p:txBody>
      </p:sp>
      <p:sp>
        <p:nvSpPr>
          <p:cNvPr id="201" name="Google Shape;20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TTRs when the total number of syllables = 500</a:t>
            </a:r>
            <a:endParaRPr/>
          </a:p>
        </p:txBody>
      </p:sp>
      <p:sp>
        <p:nvSpPr>
          <p:cNvPr id="207" name="Google Shape;207;p31"/>
          <p:cNvSpPr txBox="1"/>
          <p:nvPr>
            <p:ph idx="1" type="body"/>
          </p:nvPr>
        </p:nvSpPr>
        <p:spPr>
          <a:xfrm>
            <a:off x="311700" y="1152475"/>
            <a:ext cx="485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each language, we extract the TTR value at the interpolation for the corpus size equal to 500 syllables.</a:t>
            </a:r>
            <a:endParaRPr/>
          </a:p>
        </p:txBody>
      </p:sp>
      <p:pic>
        <p:nvPicPr>
          <p:cNvPr id="208" name="Google Shape;208;p31"/>
          <p:cNvPicPr preferRelativeResize="0"/>
          <p:nvPr/>
        </p:nvPicPr>
        <p:blipFill>
          <a:blip r:embed="rId3">
            <a:alphaModFix/>
          </a:blip>
          <a:stretch>
            <a:fillRect/>
          </a:stretch>
        </p:blipFill>
        <p:spPr>
          <a:xfrm>
            <a:off x="5276800" y="1017725"/>
            <a:ext cx="3480300" cy="3702775"/>
          </a:xfrm>
          <a:prstGeom prst="rect">
            <a:avLst/>
          </a:prstGeom>
          <a:noFill/>
          <a:ln>
            <a:noFill/>
          </a:ln>
        </p:spPr>
      </p:pic>
      <p:sp>
        <p:nvSpPr>
          <p:cNvPr id="209" name="Google Shape;20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0" name="Google Shape;210;p31"/>
          <p:cNvPicPr preferRelativeResize="0"/>
          <p:nvPr/>
        </p:nvPicPr>
        <p:blipFill>
          <a:blip r:embed="rId4">
            <a:alphaModFix/>
          </a:blip>
          <a:stretch>
            <a:fillRect/>
          </a:stretch>
        </p:blipFill>
        <p:spPr>
          <a:xfrm>
            <a:off x="466325" y="2383975"/>
            <a:ext cx="4154699" cy="2337301"/>
          </a:xfrm>
          <a:prstGeom prst="rect">
            <a:avLst/>
          </a:prstGeom>
          <a:noFill/>
          <a:ln>
            <a:noFill/>
          </a:ln>
        </p:spPr>
      </p:pic>
      <p:cxnSp>
        <p:nvCxnSpPr>
          <p:cNvPr id="211" name="Google Shape;211;p31"/>
          <p:cNvCxnSpPr/>
          <p:nvPr/>
        </p:nvCxnSpPr>
        <p:spPr>
          <a:xfrm flipH="1" rot="10800000">
            <a:off x="2353634" y="2421945"/>
            <a:ext cx="11400" cy="1779000"/>
          </a:xfrm>
          <a:prstGeom prst="straightConnector1">
            <a:avLst/>
          </a:prstGeom>
          <a:noFill/>
          <a:ln cap="flat" cmpd="sng" w="38100">
            <a:solidFill>
              <a:srgbClr val="FF0000"/>
            </a:solidFill>
            <a:prstDash val="dash"/>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66" name="Google Shape;6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TTRs and altitude: correlation coefficient</a:t>
            </a:r>
            <a:endParaRPr/>
          </a:p>
        </p:txBody>
      </p:sp>
      <p:pic>
        <p:nvPicPr>
          <p:cNvPr id="217" name="Google Shape;217;p32"/>
          <p:cNvPicPr preferRelativeResize="0"/>
          <p:nvPr/>
        </p:nvPicPr>
        <p:blipFill>
          <a:blip r:embed="rId3">
            <a:alphaModFix/>
          </a:blip>
          <a:stretch>
            <a:fillRect/>
          </a:stretch>
        </p:blipFill>
        <p:spPr>
          <a:xfrm>
            <a:off x="3501050" y="1199875"/>
            <a:ext cx="5331250" cy="3321599"/>
          </a:xfrm>
          <a:prstGeom prst="rect">
            <a:avLst/>
          </a:prstGeom>
          <a:noFill/>
          <a:ln>
            <a:noFill/>
          </a:ln>
        </p:spPr>
      </p:pic>
      <p:pic>
        <p:nvPicPr>
          <p:cNvPr id="218" name="Google Shape;218;p32"/>
          <p:cNvPicPr preferRelativeResize="0"/>
          <p:nvPr/>
        </p:nvPicPr>
        <p:blipFill>
          <a:blip r:embed="rId4">
            <a:alphaModFix/>
          </a:blip>
          <a:stretch>
            <a:fillRect/>
          </a:stretch>
        </p:blipFill>
        <p:spPr>
          <a:xfrm>
            <a:off x="411700" y="2253099"/>
            <a:ext cx="2778000" cy="2406302"/>
          </a:xfrm>
          <a:prstGeom prst="rect">
            <a:avLst/>
          </a:prstGeom>
          <a:noFill/>
          <a:ln>
            <a:noFill/>
          </a:ln>
        </p:spPr>
      </p:pic>
      <p:sp>
        <p:nvSpPr>
          <p:cNvPr id="219" name="Google Shape;219;p32"/>
          <p:cNvSpPr txBox="1"/>
          <p:nvPr>
            <p:ph idx="1" type="body"/>
          </p:nvPr>
        </p:nvSpPr>
        <p:spPr>
          <a:xfrm>
            <a:off x="311700" y="1152475"/>
            <a:ext cx="2778000" cy="159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 correlation between TTRs and altitude has been found.</a:t>
            </a:r>
            <a:endParaRPr/>
          </a:p>
        </p:txBody>
      </p:sp>
      <p:sp>
        <p:nvSpPr>
          <p:cNvPr id="220" name="Google Shape;22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TTRs and altitude: linear regression</a:t>
            </a:r>
            <a:endParaRPr/>
          </a:p>
        </p:txBody>
      </p:sp>
      <p:sp>
        <p:nvSpPr>
          <p:cNvPr id="226" name="Google Shape;226;p33"/>
          <p:cNvSpPr txBox="1"/>
          <p:nvPr>
            <p:ph idx="1" type="body"/>
          </p:nvPr>
        </p:nvSpPr>
        <p:spPr>
          <a:xfrm>
            <a:off x="311700" y="1152475"/>
            <a:ext cx="3787500" cy="14193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018"/>
              <a:buNone/>
            </a:pPr>
            <a:r>
              <a:rPr lang="en" sz="1465"/>
              <a:t>To exclude possible genealogical signal at the level of branches, genealogical affiliation is included to the linear regression formula as fixed effects.</a:t>
            </a:r>
            <a:endParaRPr sz="1465"/>
          </a:p>
          <a:p>
            <a:pPr indent="0" lvl="0" marL="0" rtl="0" algn="l">
              <a:lnSpc>
                <a:spcPct val="100000"/>
              </a:lnSpc>
              <a:spcBef>
                <a:spcPts val="1200"/>
              </a:spcBef>
              <a:spcAft>
                <a:spcPts val="1200"/>
              </a:spcAft>
              <a:buSzPts val="1018"/>
              <a:buNone/>
            </a:pPr>
            <a:r>
              <a:rPr lang="en" sz="1465"/>
              <a:t>No significant dependency has been found.</a:t>
            </a:r>
            <a:endParaRPr sz="1465"/>
          </a:p>
        </p:txBody>
      </p:sp>
      <p:pic>
        <p:nvPicPr>
          <p:cNvPr id="227" name="Google Shape;227;p33"/>
          <p:cNvPicPr preferRelativeResize="0"/>
          <p:nvPr/>
        </p:nvPicPr>
        <p:blipFill>
          <a:blip r:embed="rId3">
            <a:alphaModFix/>
          </a:blip>
          <a:stretch>
            <a:fillRect/>
          </a:stretch>
        </p:blipFill>
        <p:spPr>
          <a:xfrm>
            <a:off x="464900" y="2571775"/>
            <a:ext cx="3634297" cy="2343151"/>
          </a:xfrm>
          <a:prstGeom prst="rect">
            <a:avLst/>
          </a:prstGeom>
          <a:noFill/>
          <a:ln>
            <a:noFill/>
          </a:ln>
        </p:spPr>
      </p:pic>
      <p:pic>
        <p:nvPicPr>
          <p:cNvPr id="228" name="Google Shape;228;p33"/>
          <p:cNvPicPr preferRelativeResize="0"/>
          <p:nvPr/>
        </p:nvPicPr>
        <p:blipFill>
          <a:blip r:embed="rId4">
            <a:alphaModFix/>
          </a:blip>
          <a:stretch>
            <a:fillRect/>
          </a:stretch>
        </p:blipFill>
        <p:spPr>
          <a:xfrm>
            <a:off x="4318250" y="1017725"/>
            <a:ext cx="4615335" cy="3820974"/>
          </a:xfrm>
          <a:prstGeom prst="rect">
            <a:avLst/>
          </a:prstGeom>
          <a:noFill/>
          <a:ln>
            <a:noFill/>
          </a:ln>
        </p:spPr>
      </p:pic>
      <p:sp>
        <p:nvSpPr>
          <p:cNvPr id="229" name="Google Shape;22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TTR </a:t>
            </a:r>
            <a:r>
              <a:rPr lang="en" sz="2600"/>
              <a:t>for wordforms</a:t>
            </a:r>
            <a:r>
              <a:rPr lang="en"/>
              <a:t> and altitude</a:t>
            </a:r>
            <a:endParaRPr/>
          </a:p>
        </p:txBody>
      </p:sp>
      <p:sp>
        <p:nvSpPr>
          <p:cNvPr id="235" name="Google Shape;23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Translations of the Gospel of Luke: </a:t>
            </a:r>
            <a:r>
              <a:rPr lang="en"/>
              <a:t>interpolation of curves</a:t>
            </a:r>
            <a:endParaRPr/>
          </a:p>
        </p:txBody>
      </p:sp>
      <p:sp>
        <p:nvSpPr>
          <p:cNvPr id="241" name="Google Shape;241;p35"/>
          <p:cNvSpPr txBox="1"/>
          <p:nvPr>
            <p:ph idx="1" type="body"/>
          </p:nvPr>
        </p:nvSpPr>
        <p:spPr>
          <a:xfrm>
            <a:off x="311700" y="1152475"/>
            <a:ext cx="8520600" cy="8778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
              <a:t>9 languages, </a:t>
            </a:r>
            <a:r>
              <a:rPr lang="en"/>
              <a:t>e</a:t>
            </a:r>
            <a:r>
              <a:rPr lang="en"/>
              <a:t>ach translation </a:t>
            </a:r>
            <a:r>
              <a:rPr lang="en">
                <a:latin typeface="Arial"/>
                <a:ea typeface="Arial"/>
                <a:cs typeface="Arial"/>
                <a:sym typeface="Arial"/>
              </a:rPr>
              <a:t>~</a:t>
            </a:r>
            <a:r>
              <a:rPr lang="en"/>
              <a:t> 18 thousand tokens</a:t>
            </a:r>
            <a:endParaRPr/>
          </a:p>
          <a:p>
            <a:pPr indent="-325755" lvl="0" marL="457200" rtl="0" algn="l">
              <a:spcBef>
                <a:spcPts val="0"/>
              </a:spcBef>
              <a:spcAft>
                <a:spcPts val="0"/>
              </a:spcAft>
              <a:buSzPct val="100000"/>
              <a:buChar char="●"/>
            </a:pPr>
            <a:r>
              <a:rPr lang="en"/>
              <a:t>Similarly to the previous analyses, we substituted the real curves with their interpolations</a:t>
            </a:r>
            <a:endParaRPr/>
          </a:p>
        </p:txBody>
      </p:sp>
      <p:pic>
        <p:nvPicPr>
          <p:cNvPr id="242" name="Google Shape;242;p35"/>
          <p:cNvPicPr preferRelativeResize="0"/>
          <p:nvPr/>
        </p:nvPicPr>
        <p:blipFill>
          <a:blip r:embed="rId3">
            <a:alphaModFix/>
          </a:blip>
          <a:stretch>
            <a:fillRect/>
          </a:stretch>
        </p:blipFill>
        <p:spPr>
          <a:xfrm>
            <a:off x="385700" y="2667450"/>
            <a:ext cx="3895884" cy="2319376"/>
          </a:xfrm>
          <a:prstGeom prst="rect">
            <a:avLst/>
          </a:prstGeom>
          <a:noFill/>
          <a:ln>
            <a:noFill/>
          </a:ln>
        </p:spPr>
      </p:pic>
      <p:pic>
        <p:nvPicPr>
          <p:cNvPr id="243" name="Google Shape;243;p35"/>
          <p:cNvPicPr preferRelativeResize="0"/>
          <p:nvPr/>
        </p:nvPicPr>
        <p:blipFill>
          <a:blip r:embed="rId4">
            <a:alphaModFix/>
          </a:blip>
          <a:stretch>
            <a:fillRect/>
          </a:stretch>
        </p:blipFill>
        <p:spPr>
          <a:xfrm>
            <a:off x="4572000" y="2572100"/>
            <a:ext cx="4093077" cy="2435476"/>
          </a:xfrm>
          <a:prstGeom prst="rect">
            <a:avLst/>
          </a:prstGeom>
          <a:noFill/>
          <a:ln>
            <a:noFill/>
          </a:ln>
        </p:spPr>
      </p:pic>
      <p:sp>
        <p:nvSpPr>
          <p:cNvPr id="244" name="Google Shape;244;p35"/>
          <p:cNvSpPr txBox="1"/>
          <p:nvPr/>
        </p:nvSpPr>
        <p:spPr>
          <a:xfrm>
            <a:off x="899850" y="2227650"/>
            <a:ext cx="32328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chemeClr val="accent3"/>
              </a:buClr>
              <a:buSzPts val="1946"/>
              <a:buFont typeface="Proxima Nova"/>
              <a:buNone/>
            </a:pPr>
            <a:r>
              <a:rPr b="1" i="0" lang="en" sz="1050" u="none" cap="none" strike="noStrike">
                <a:solidFill>
                  <a:schemeClr val="accent3"/>
                </a:solidFill>
                <a:latin typeface="Proxima Nova"/>
                <a:ea typeface="Proxima Nova"/>
                <a:cs typeface="Proxima Nova"/>
                <a:sym typeface="Proxima Nova"/>
              </a:rPr>
              <a:t>The growth of </a:t>
            </a:r>
            <a:r>
              <a:rPr b="1" lang="en" sz="1050">
                <a:solidFill>
                  <a:schemeClr val="accent3"/>
                </a:solidFill>
                <a:latin typeface="Proxima Nova"/>
                <a:ea typeface="Proxima Nova"/>
                <a:cs typeface="Proxima Nova"/>
                <a:sym typeface="Proxima Nova"/>
              </a:rPr>
              <a:t>the number of wordforms types</a:t>
            </a:r>
            <a:r>
              <a:rPr b="1" i="0" lang="en" sz="1050" u="none" cap="none" strike="noStrike">
                <a:solidFill>
                  <a:schemeClr val="accent3"/>
                </a:solidFill>
                <a:latin typeface="Proxima Nova"/>
                <a:ea typeface="Proxima Nova"/>
                <a:cs typeface="Proxima Nova"/>
                <a:sym typeface="Proxima Nova"/>
              </a:rPr>
              <a:t> with increasing corpus size (</a:t>
            </a:r>
            <a:r>
              <a:rPr b="1" lang="en" sz="1050">
                <a:solidFill>
                  <a:schemeClr val="accent3"/>
                </a:solidFill>
                <a:latin typeface="Proxima Nova"/>
                <a:ea typeface="Proxima Nova"/>
                <a:cs typeface="Proxima Nova"/>
                <a:sym typeface="Proxima Nova"/>
              </a:rPr>
              <a:t>observed)</a:t>
            </a:r>
            <a:endParaRPr/>
          </a:p>
        </p:txBody>
      </p:sp>
      <p:sp>
        <p:nvSpPr>
          <p:cNvPr id="245" name="Google Shape;245;p35"/>
          <p:cNvSpPr txBox="1"/>
          <p:nvPr/>
        </p:nvSpPr>
        <p:spPr>
          <a:xfrm>
            <a:off x="5218150" y="2216525"/>
            <a:ext cx="32328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ctr">
              <a:lnSpc>
                <a:spcPct val="115000"/>
              </a:lnSpc>
              <a:spcBef>
                <a:spcPts val="0"/>
              </a:spcBef>
              <a:spcAft>
                <a:spcPts val="0"/>
              </a:spcAft>
              <a:buClr>
                <a:schemeClr val="accent3"/>
              </a:buClr>
              <a:buSzPts val="1946"/>
              <a:buFont typeface="Proxima Nova"/>
              <a:buNone/>
            </a:pPr>
            <a:r>
              <a:rPr b="1" i="0" lang="en" sz="1050" u="none" cap="none" strike="noStrike">
                <a:solidFill>
                  <a:schemeClr val="accent3"/>
                </a:solidFill>
                <a:latin typeface="Proxima Nova"/>
                <a:ea typeface="Proxima Nova"/>
                <a:cs typeface="Proxima Nova"/>
                <a:sym typeface="Proxima Nova"/>
              </a:rPr>
              <a:t>The growth of </a:t>
            </a:r>
            <a:r>
              <a:rPr b="1" lang="en" sz="1050">
                <a:solidFill>
                  <a:schemeClr val="accent3"/>
                </a:solidFill>
                <a:latin typeface="Proxima Nova"/>
                <a:ea typeface="Proxima Nova"/>
                <a:cs typeface="Proxima Nova"/>
                <a:sym typeface="Proxima Nova"/>
              </a:rPr>
              <a:t>the number of wordforms types</a:t>
            </a:r>
            <a:r>
              <a:rPr b="1" i="0" lang="en" sz="1050" u="none" cap="none" strike="noStrike">
                <a:solidFill>
                  <a:schemeClr val="accent3"/>
                </a:solidFill>
                <a:latin typeface="Proxima Nova"/>
                <a:ea typeface="Proxima Nova"/>
                <a:cs typeface="Proxima Nova"/>
                <a:sym typeface="Proxima Nova"/>
              </a:rPr>
              <a:t> with increasing corpus size (</a:t>
            </a:r>
            <a:r>
              <a:rPr b="1" lang="en" sz="1050">
                <a:solidFill>
                  <a:schemeClr val="accent3"/>
                </a:solidFill>
                <a:latin typeface="Proxima Nova"/>
                <a:ea typeface="Proxima Nova"/>
                <a:cs typeface="Proxima Nova"/>
                <a:sym typeface="Proxima Nova"/>
              </a:rPr>
              <a:t>expected</a:t>
            </a:r>
            <a:r>
              <a:rPr b="1" lang="en" sz="1050">
                <a:solidFill>
                  <a:schemeClr val="accent3"/>
                </a:solidFill>
                <a:latin typeface="Proxima Nova"/>
                <a:ea typeface="Proxima Nova"/>
                <a:cs typeface="Proxima Nova"/>
                <a:sym typeface="Proxima Nova"/>
              </a:rPr>
              <a:t>)</a:t>
            </a:r>
            <a:endParaRPr/>
          </a:p>
        </p:txBody>
      </p:sp>
      <p:sp>
        <p:nvSpPr>
          <p:cNvPr id="246" name="Google Shape;24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TTRw when the total number of tokens = 10000</a:t>
            </a:r>
            <a:endParaRPr/>
          </a:p>
        </p:txBody>
      </p:sp>
      <p:sp>
        <p:nvSpPr>
          <p:cNvPr id="252" name="Google Shape;252;p36"/>
          <p:cNvSpPr txBox="1"/>
          <p:nvPr>
            <p:ph idx="1" type="body"/>
          </p:nvPr>
        </p:nvSpPr>
        <p:spPr>
          <a:xfrm>
            <a:off x="311700" y="1152475"/>
            <a:ext cx="485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each language, we extract the TTR value at the interpolation for the corpus size equal to 10,000 wordforms.</a:t>
            </a:r>
            <a:endParaRPr/>
          </a:p>
        </p:txBody>
      </p:sp>
      <p:pic>
        <p:nvPicPr>
          <p:cNvPr id="253" name="Google Shape;253;p36"/>
          <p:cNvPicPr preferRelativeResize="0"/>
          <p:nvPr/>
        </p:nvPicPr>
        <p:blipFill>
          <a:blip r:embed="rId3">
            <a:alphaModFix/>
          </a:blip>
          <a:stretch>
            <a:fillRect/>
          </a:stretch>
        </p:blipFill>
        <p:spPr>
          <a:xfrm>
            <a:off x="5165700" y="1152475"/>
            <a:ext cx="3262376" cy="3703900"/>
          </a:xfrm>
          <a:prstGeom prst="rect">
            <a:avLst/>
          </a:prstGeom>
          <a:noFill/>
          <a:ln>
            <a:noFill/>
          </a:ln>
        </p:spPr>
      </p:pic>
      <p:sp>
        <p:nvSpPr>
          <p:cNvPr id="254" name="Google Shape;25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36"/>
          <p:cNvPicPr preferRelativeResize="0"/>
          <p:nvPr/>
        </p:nvPicPr>
        <p:blipFill>
          <a:blip r:embed="rId4">
            <a:alphaModFix/>
          </a:blip>
          <a:stretch>
            <a:fillRect/>
          </a:stretch>
        </p:blipFill>
        <p:spPr>
          <a:xfrm>
            <a:off x="420700" y="2355400"/>
            <a:ext cx="4093077" cy="2435476"/>
          </a:xfrm>
          <a:prstGeom prst="rect">
            <a:avLst/>
          </a:prstGeom>
          <a:noFill/>
          <a:ln>
            <a:noFill/>
          </a:ln>
        </p:spPr>
      </p:pic>
      <p:cxnSp>
        <p:nvCxnSpPr>
          <p:cNvPr id="256" name="Google Shape;256;p36"/>
          <p:cNvCxnSpPr/>
          <p:nvPr/>
        </p:nvCxnSpPr>
        <p:spPr>
          <a:xfrm flipH="1" rot="10800000">
            <a:off x="2593639" y="2478969"/>
            <a:ext cx="11400" cy="1779000"/>
          </a:xfrm>
          <a:prstGeom prst="straightConnector1">
            <a:avLst/>
          </a:prstGeom>
          <a:noFill/>
          <a:ln cap="flat" cmpd="sng" w="38100">
            <a:solidFill>
              <a:srgbClr val="FF0000"/>
            </a:solidFill>
            <a:prstDash val="dash"/>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TTRw and altitude</a:t>
            </a:r>
            <a:endParaRPr/>
          </a:p>
        </p:txBody>
      </p:sp>
      <p:sp>
        <p:nvSpPr>
          <p:cNvPr id="262" name="Google Shape;262;p37"/>
          <p:cNvSpPr txBox="1"/>
          <p:nvPr>
            <p:ph idx="1" type="body"/>
          </p:nvPr>
        </p:nvSpPr>
        <p:spPr>
          <a:xfrm>
            <a:off x="311700" y="1152475"/>
            <a:ext cx="822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a:t>
            </a:r>
            <a:r>
              <a:rPr lang="en"/>
              <a:t> contrast to the KiKo data, </a:t>
            </a:r>
            <a:r>
              <a:rPr b="1" lang="en"/>
              <a:t>translations of the Gospel of Luke cannot be associated with particular villages</a:t>
            </a:r>
            <a:r>
              <a:rPr lang="en"/>
              <a:t>. What altitude values should we choose in this case?</a:t>
            </a:r>
            <a:endParaRPr/>
          </a:p>
          <a:p>
            <a:pPr indent="0" lvl="0" marL="0" rtl="0" algn="l">
              <a:spcBef>
                <a:spcPts val="1200"/>
              </a:spcBef>
              <a:spcAft>
                <a:spcPts val="0"/>
              </a:spcAft>
              <a:buNone/>
            </a:pPr>
            <a:r>
              <a:rPr lang="en"/>
              <a:t>We calculate altitude as a weighted arithmetic mean taking into account how many speakers of the given language live in the villages located at different altitudes.</a:t>
            </a:r>
            <a:endParaRPr/>
          </a:p>
          <a:p>
            <a:pPr indent="0" lvl="0" marL="0" rtl="0" algn="l">
              <a:spcBef>
                <a:spcPts val="1200"/>
              </a:spcBef>
              <a:spcAft>
                <a:spcPts val="0"/>
              </a:spcAft>
              <a:buNone/>
            </a:pPr>
            <a:r>
              <a:rPr lang="en" sz="1424"/>
              <a:t>The data on population size of Daghestanian villages come from Census 2010 (https://multidagestan.com/census)</a:t>
            </a:r>
            <a:endParaRPr/>
          </a:p>
          <a:p>
            <a:pPr indent="0" lvl="0" marL="0" rtl="0" algn="l">
              <a:spcBef>
                <a:spcPts val="1200"/>
              </a:spcBef>
              <a:spcAft>
                <a:spcPts val="1200"/>
              </a:spcAft>
              <a:buNone/>
            </a:pPr>
            <a:r>
              <a:t/>
            </a:r>
            <a:endParaRPr/>
          </a:p>
        </p:txBody>
      </p:sp>
      <p:sp>
        <p:nvSpPr>
          <p:cNvPr id="263" name="Google Shape;26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TTRw and altitude: correlation coefficient</a:t>
            </a:r>
            <a:endParaRPr/>
          </a:p>
        </p:txBody>
      </p:sp>
      <p:pic>
        <p:nvPicPr>
          <p:cNvPr id="269" name="Google Shape;269;p38"/>
          <p:cNvPicPr preferRelativeResize="0"/>
          <p:nvPr/>
        </p:nvPicPr>
        <p:blipFill>
          <a:blip r:embed="rId3">
            <a:alphaModFix/>
          </a:blip>
          <a:stretch>
            <a:fillRect/>
          </a:stretch>
        </p:blipFill>
        <p:spPr>
          <a:xfrm>
            <a:off x="311700" y="2571750"/>
            <a:ext cx="3167450" cy="1999575"/>
          </a:xfrm>
          <a:prstGeom prst="rect">
            <a:avLst/>
          </a:prstGeom>
          <a:noFill/>
          <a:ln>
            <a:noFill/>
          </a:ln>
        </p:spPr>
      </p:pic>
      <p:sp>
        <p:nvSpPr>
          <p:cNvPr id="270" name="Google Shape;270;p38"/>
          <p:cNvSpPr txBox="1"/>
          <p:nvPr>
            <p:ph idx="1" type="body"/>
          </p:nvPr>
        </p:nvSpPr>
        <p:spPr>
          <a:xfrm>
            <a:off x="311700" y="1152475"/>
            <a:ext cx="2778000" cy="159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 correlation between TTRw and altitude has been found.</a:t>
            </a:r>
            <a:endParaRPr/>
          </a:p>
        </p:txBody>
      </p:sp>
      <p:pic>
        <p:nvPicPr>
          <p:cNvPr id="271" name="Google Shape;271;p38"/>
          <p:cNvPicPr preferRelativeResize="0"/>
          <p:nvPr/>
        </p:nvPicPr>
        <p:blipFill>
          <a:blip r:embed="rId4">
            <a:alphaModFix/>
          </a:blip>
          <a:stretch>
            <a:fillRect/>
          </a:stretch>
        </p:blipFill>
        <p:spPr>
          <a:xfrm>
            <a:off x="3654875" y="1569475"/>
            <a:ext cx="5381150" cy="3307400"/>
          </a:xfrm>
          <a:prstGeom prst="rect">
            <a:avLst/>
          </a:prstGeom>
          <a:noFill/>
          <a:ln>
            <a:noFill/>
          </a:ln>
        </p:spPr>
      </p:pic>
      <p:sp>
        <p:nvSpPr>
          <p:cNvPr id="272" name="Google Shape;27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TTRw and altitude: linear regression</a:t>
            </a:r>
            <a:endParaRPr/>
          </a:p>
        </p:txBody>
      </p:sp>
      <p:sp>
        <p:nvSpPr>
          <p:cNvPr id="278" name="Google Shape;278;p39"/>
          <p:cNvSpPr txBox="1"/>
          <p:nvPr>
            <p:ph idx="1" type="body"/>
          </p:nvPr>
        </p:nvSpPr>
        <p:spPr>
          <a:xfrm>
            <a:off x="311700" y="1152475"/>
            <a:ext cx="3787500" cy="14193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018"/>
              <a:buNone/>
            </a:pPr>
            <a:r>
              <a:rPr lang="en" sz="1465"/>
              <a:t>To exclude possible genealogical signal at the level of branches, genealogical affiliation is included to the linear regression formula as fixed effects.</a:t>
            </a:r>
            <a:endParaRPr sz="1465"/>
          </a:p>
          <a:p>
            <a:pPr indent="0" lvl="0" marL="0" rtl="0" algn="l">
              <a:lnSpc>
                <a:spcPct val="100000"/>
              </a:lnSpc>
              <a:spcBef>
                <a:spcPts val="1200"/>
              </a:spcBef>
              <a:spcAft>
                <a:spcPts val="1200"/>
              </a:spcAft>
              <a:buSzPts val="1018"/>
              <a:buNone/>
            </a:pPr>
            <a:r>
              <a:rPr lang="en" sz="1465"/>
              <a:t>No significant dependency has been found.</a:t>
            </a:r>
            <a:endParaRPr sz="1465"/>
          </a:p>
        </p:txBody>
      </p:sp>
      <p:pic>
        <p:nvPicPr>
          <p:cNvPr id="279" name="Google Shape;279;p39"/>
          <p:cNvPicPr preferRelativeResize="0"/>
          <p:nvPr/>
        </p:nvPicPr>
        <p:blipFill>
          <a:blip r:embed="rId3">
            <a:alphaModFix/>
          </a:blip>
          <a:stretch>
            <a:fillRect/>
          </a:stretch>
        </p:blipFill>
        <p:spPr>
          <a:xfrm>
            <a:off x="4251600" y="1170125"/>
            <a:ext cx="4739998" cy="3283480"/>
          </a:xfrm>
          <a:prstGeom prst="rect">
            <a:avLst/>
          </a:prstGeom>
          <a:noFill/>
          <a:ln>
            <a:noFill/>
          </a:ln>
        </p:spPr>
      </p:pic>
      <p:pic>
        <p:nvPicPr>
          <p:cNvPr id="280" name="Google Shape;280;p39"/>
          <p:cNvPicPr preferRelativeResize="0"/>
          <p:nvPr/>
        </p:nvPicPr>
        <p:blipFill>
          <a:blip r:embed="rId4">
            <a:alphaModFix/>
          </a:blip>
          <a:stretch>
            <a:fillRect/>
          </a:stretch>
        </p:blipFill>
        <p:spPr>
          <a:xfrm>
            <a:off x="159800" y="2571750"/>
            <a:ext cx="3939411" cy="2266924"/>
          </a:xfrm>
          <a:prstGeom prst="rect">
            <a:avLst/>
          </a:prstGeom>
          <a:noFill/>
          <a:ln>
            <a:noFill/>
          </a:ln>
        </p:spPr>
      </p:pic>
      <p:sp>
        <p:nvSpPr>
          <p:cNvPr id="281" name="Google Shape;28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Folklore texts</a:t>
            </a:r>
            <a:r>
              <a:rPr lang="en"/>
              <a:t>: interpolation of curves</a:t>
            </a:r>
            <a:endParaRPr/>
          </a:p>
        </p:txBody>
      </p:sp>
      <p:sp>
        <p:nvSpPr>
          <p:cNvPr id="287" name="Google Shape;287;p40"/>
          <p:cNvSpPr txBox="1"/>
          <p:nvPr>
            <p:ph idx="1" type="body"/>
          </p:nvPr>
        </p:nvSpPr>
        <p:spPr>
          <a:xfrm>
            <a:off x="311700" y="1152475"/>
            <a:ext cx="8520600" cy="122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 from four volumes of the series “Pamyatniki  folklora narodov  Dagestana” [Folklore of the peoples of Dagestan], folklore texts from 12+ languages with translations to Russian.</a:t>
            </a:r>
            <a:endParaRPr/>
          </a:p>
        </p:txBody>
      </p:sp>
      <p:pic>
        <p:nvPicPr>
          <p:cNvPr id="288" name="Google Shape;288;p40"/>
          <p:cNvPicPr preferRelativeResize="0"/>
          <p:nvPr/>
        </p:nvPicPr>
        <p:blipFill>
          <a:blip r:embed="rId3">
            <a:alphaModFix/>
          </a:blip>
          <a:stretch>
            <a:fillRect/>
          </a:stretch>
        </p:blipFill>
        <p:spPr>
          <a:xfrm>
            <a:off x="513474" y="2604940"/>
            <a:ext cx="4113873" cy="2386159"/>
          </a:xfrm>
          <a:prstGeom prst="rect">
            <a:avLst/>
          </a:prstGeom>
          <a:noFill/>
          <a:ln>
            <a:noFill/>
          </a:ln>
        </p:spPr>
      </p:pic>
      <p:sp>
        <p:nvSpPr>
          <p:cNvPr id="289" name="Google Shape;289;p40"/>
          <p:cNvSpPr txBox="1"/>
          <p:nvPr/>
        </p:nvSpPr>
        <p:spPr>
          <a:xfrm>
            <a:off x="899850" y="2303850"/>
            <a:ext cx="32328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ctr">
              <a:lnSpc>
                <a:spcPct val="115000"/>
              </a:lnSpc>
              <a:spcBef>
                <a:spcPts val="0"/>
              </a:spcBef>
              <a:spcAft>
                <a:spcPts val="0"/>
              </a:spcAft>
              <a:buClr>
                <a:schemeClr val="accent3"/>
              </a:buClr>
              <a:buSzPts val="1946"/>
              <a:buFont typeface="Proxima Nova"/>
              <a:buNone/>
            </a:pPr>
            <a:r>
              <a:rPr b="1" i="0" lang="en" sz="1050" u="none" cap="none" strike="noStrike">
                <a:solidFill>
                  <a:schemeClr val="accent3"/>
                </a:solidFill>
                <a:latin typeface="Proxima Nova"/>
                <a:ea typeface="Proxima Nova"/>
                <a:cs typeface="Proxima Nova"/>
                <a:sym typeface="Proxima Nova"/>
              </a:rPr>
              <a:t>The growth of </a:t>
            </a:r>
            <a:r>
              <a:rPr b="1" lang="en" sz="1050">
                <a:solidFill>
                  <a:schemeClr val="accent3"/>
                </a:solidFill>
                <a:latin typeface="Proxima Nova"/>
                <a:ea typeface="Proxima Nova"/>
                <a:cs typeface="Proxima Nova"/>
                <a:sym typeface="Proxima Nova"/>
              </a:rPr>
              <a:t>the number of wordforms types</a:t>
            </a:r>
            <a:r>
              <a:rPr b="1" i="0" lang="en" sz="1050" u="none" cap="none" strike="noStrike">
                <a:solidFill>
                  <a:schemeClr val="accent3"/>
                </a:solidFill>
                <a:latin typeface="Proxima Nova"/>
                <a:ea typeface="Proxima Nova"/>
                <a:cs typeface="Proxima Nova"/>
                <a:sym typeface="Proxima Nova"/>
              </a:rPr>
              <a:t> with increasing corpus size (</a:t>
            </a:r>
            <a:r>
              <a:rPr b="1" lang="en" sz="1050">
                <a:solidFill>
                  <a:schemeClr val="accent3"/>
                </a:solidFill>
                <a:latin typeface="Proxima Nova"/>
                <a:ea typeface="Proxima Nova"/>
                <a:cs typeface="Proxima Nova"/>
                <a:sym typeface="Proxima Nova"/>
              </a:rPr>
              <a:t>observed)</a:t>
            </a:r>
            <a:endParaRPr/>
          </a:p>
        </p:txBody>
      </p:sp>
      <p:pic>
        <p:nvPicPr>
          <p:cNvPr id="290" name="Google Shape;290;p40"/>
          <p:cNvPicPr preferRelativeResize="0"/>
          <p:nvPr/>
        </p:nvPicPr>
        <p:blipFill>
          <a:blip r:embed="rId4">
            <a:alphaModFix/>
          </a:blip>
          <a:stretch>
            <a:fillRect/>
          </a:stretch>
        </p:blipFill>
        <p:spPr>
          <a:xfrm>
            <a:off x="4627350" y="2695611"/>
            <a:ext cx="3908350" cy="2324039"/>
          </a:xfrm>
          <a:prstGeom prst="rect">
            <a:avLst/>
          </a:prstGeom>
          <a:noFill/>
          <a:ln>
            <a:noFill/>
          </a:ln>
        </p:spPr>
      </p:pic>
      <p:sp>
        <p:nvSpPr>
          <p:cNvPr id="291" name="Google Shape;291;p40"/>
          <p:cNvSpPr txBox="1"/>
          <p:nvPr/>
        </p:nvSpPr>
        <p:spPr>
          <a:xfrm>
            <a:off x="5218150" y="2368925"/>
            <a:ext cx="32328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ctr">
              <a:lnSpc>
                <a:spcPct val="115000"/>
              </a:lnSpc>
              <a:spcBef>
                <a:spcPts val="0"/>
              </a:spcBef>
              <a:spcAft>
                <a:spcPts val="0"/>
              </a:spcAft>
              <a:buClr>
                <a:schemeClr val="accent3"/>
              </a:buClr>
              <a:buSzPts val="1946"/>
              <a:buFont typeface="Proxima Nova"/>
              <a:buNone/>
            </a:pPr>
            <a:r>
              <a:rPr b="1" i="0" lang="en" sz="1050" u="none" cap="none" strike="noStrike">
                <a:solidFill>
                  <a:schemeClr val="accent3"/>
                </a:solidFill>
                <a:latin typeface="Proxima Nova"/>
                <a:ea typeface="Proxima Nova"/>
                <a:cs typeface="Proxima Nova"/>
                <a:sym typeface="Proxima Nova"/>
              </a:rPr>
              <a:t>The growth of </a:t>
            </a:r>
            <a:r>
              <a:rPr b="1" lang="en" sz="1050">
                <a:solidFill>
                  <a:schemeClr val="accent3"/>
                </a:solidFill>
                <a:latin typeface="Proxima Nova"/>
                <a:ea typeface="Proxima Nova"/>
                <a:cs typeface="Proxima Nova"/>
                <a:sym typeface="Proxima Nova"/>
              </a:rPr>
              <a:t>the number of wordforms types</a:t>
            </a:r>
            <a:r>
              <a:rPr b="1" i="0" lang="en" sz="1050" u="none" cap="none" strike="noStrike">
                <a:solidFill>
                  <a:schemeClr val="accent3"/>
                </a:solidFill>
                <a:latin typeface="Proxima Nova"/>
                <a:ea typeface="Proxima Nova"/>
                <a:cs typeface="Proxima Nova"/>
                <a:sym typeface="Proxima Nova"/>
              </a:rPr>
              <a:t> with increasing corpus size (</a:t>
            </a:r>
            <a:r>
              <a:rPr b="1" lang="en" sz="1050">
                <a:solidFill>
                  <a:schemeClr val="accent3"/>
                </a:solidFill>
                <a:latin typeface="Proxima Nova"/>
                <a:ea typeface="Proxima Nova"/>
                <a:cs typeface="Proxima Nova"/>
                <a:sym typeface="Proxima Nova"/>
              </a:rPr>
              <a:t>expected)</a:t>
            </a:r>
            <a:endParaRPr/>
          </a:p>
        </p:txBody>
      </p:sp>
      <p:sp>
        <p:nvSpPr>
          <p:cNvPr id="292" name="Google Shape;29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TTRw when the total number of tokens = 4000</a:t>
            </a:r>
            <a:endParaRPr/>
          </a:p>
        </p:txBody>
      </p:sp>
      <p:sp>
        <p:nvSpPr>
          <p:cNvPr id="298" name="Google Shape;298;p41"/>
          <p:cNvSpPr txBox="1"/>
          <p:nvPr>
            <p:ph idx="1" type="body"/>
          </p:nvPr>
        </p:nvSpPr>
        <p:spPr>
          <a:xfrm>
            <a:off x="311700" y="1152475"/>
            <a:ext cx="5242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each language, we extract the TTR value at the interpolation for the corpus size equal to 4,000 wordforms.</a:t>
            </a:r>
            <a:endParaRPr/>
          </a:p>
        </p:txBody>
      </p:sp>
      <p:pic>
        <p:nvPicPr>
          <p:cNvPr id="299" name="Google Shape;299;p41"/>
          <p:cNvPicPr preferRelativeResize="0"/>
          <p:nvPr/>
        </p:nvPicPr>
        <p:blipFill>
          <a:blip r:embed="rId3">
            <a:alphaModFix/>
          </a:blip>
          <a:stretch>
            <a:fillRect/>
          </a:stretch>
        </p:blipFill>
        <p:spPr>
          <a:xfrm>
            <a:off x="5706900" y="1170125"/>
            <a:ext cx="3284700" cy="3575381"/>
          </a:xfrm>
          <a:prstGeom prst="rect">
            <a:avLst/>
          </a:prstGeom>
          <a:noFill/>
          <a:ln>
            <a:noFill/>
          </a:ln>
        </p:spPr>
      </p:pic>
      <p:sp>
        <p:nvSpPr>
          <p:cNvPr id="300" name="Google Shape;30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41"/>
          <p:cNvPicPr preferRelativeResize="0"/>
          <p:nvPr/>
        </p:nvPicPr>
        <p:blipFill>
          <a:blip r:embed="rId4">
            <a:alphaModFix/>
          </a:blip>
          <a:stretch>
            <a:fillRect/>
          </a:stretch>
        </p:blipFill>
        <p:spPr>
          <a:xfrm>
            <a:off x="430450" y="2275472"/>
            <a:ext cx="4141550" cy="2462704"/>
          </a:xfrm>
          <a:prstGeom prst="rect">
            <a:avLst/>
          </a:prstGeom>
          <a:noFill/>
          <a:ln>
            <a:noFill/>
          </a:ln>
        </p:spPr>
      </p:pic>
      <p:cxnSp>
        <p:nvCxnSpPr>
          <p:cNvPr id="302" name="Google Shape;302;p41"/>
          <p:cNvCxnSpPr/>
          <p:nvPr/>
        </p:nvCxnSpPr>
        <p:spPr>
          <a:xfrm flipH="1" rot="10800000">
            <a:off x="1275430" y="2402769"/>
            <a:ext cx="11400" cy="1779000"/>
          </a:xfrm>
          <a:prstGeom prst="straightConnector1">
            <a:avLst/>
          </a:prstGeom>
          <a:noFill/>
          <a:ln cap="flat" cmpd="sng" w="38100">
            <a:solidFill>
              <a:srgbClr val="FF0000"/>
            </a:solidFill>
            <a:prstDash val="dash"/>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495057"/>
              </a:buClr>
              <a:buSzPts val="1800"/>
              <a:buChar char="●"/>
            </a:pPr>
            <a:r>
              <a:rPr lang="en">
                <a:solidFill>
                  <a:srgbClr val="495057"/>
                </a:solidFill>
              </a:rPr>
              <a:t>It has been suggested that </a:t>
            </a:r>
            <a:r>
              <a:rPr b="1" lang="en">
                <a:solidFill>
                  <a:srgbClr val="E06666"/>
                </a:solidFill>
              </a:rPr>
              <a:t>linguistic separation of speech communities may have impact on the complexity of their languages</a:t>
            </a:r>
            <a:r>
              <a:rPr lang="en">
                <a:solidFill>
                  <a:srgbClr val="495057"/>
                </a:solidFill>
              </a:rPr>
              <a:t> (Trudgill 2011, Nichols 2013).</a:t>
            </a:r>
            <a:endParaRPr>
              <a:solidFill>
                <a:srgbClr val="495057"/>
              </a:solidFill>
            </a:endParaRPr>
          </a:p>
          <a:p>
            <a:pPr indent="-342900" lvl="0" marL="457200" rtl="0" algn="l">
              <a:spcBef>
                <a:spcPts val="0"/>
              </a:spcBef>
              <a:spcAft>
                <a:spcPts val="0"/>
              </a:spcAft>
              <a:buClr>
                <a:srgbClr val="495057"/>
              </a:buClr>
              <a:buSzPts val="1800"/>
              <a:buChar char="●"/>
            </a:pPr>
            <a:r>
              <a:rPr lang="en">
                <a:solidFill>
                  <a:srgbClr val="495057"/>
                </a:solidFill>
              </a:rPr>
              <a:t>However, investigating the supposed correlation is hindered by methodological issues.</a:t>
            </a:r>
            <a:endParaRPr>
              <a:solidFill>
                <a:srgbClr val="495057"/>
              </a:solidFill>
            </a:endParaRPr>
          </a:p>
          <a:p>
            <a:pPr indent="-330200" lvl="1" marL="914400" rtl="0" algn="l">
              <a:spcBef>
                <a:spcPts val="0"/>
              </a:spcBef>
              <a:spcAft>
                <a:spcPts val="0"/>
              </a:spcAft>
              <a:buClr>
                <a:srgbClr val="495057"/>
              </a:buClr>
              <a:buSzPts val="1600"/>
              <a:buChar char="○"/>
            </a:pPr>
            <a:r>
              <a:rPr lang="en" sz="1600">
                <a:solidFill>
                  <a:srgbClr val="495057"/>
                </a:solidFill>
              </a:rPr>
              <a:t>Previous studies (Baechler 2017) present metrics dependent both on </a:t>
            </a:r>
            <a:r>
              <a:rPr b="1" lang="en" sz="1600">
                <a:solidFill>
                  <a:srgbClr val="495057"/>
                </a:solidFill>
              </a:rPr>
              <a:t>the type and the granularity of landscape data available</a:t>
            </a:r>
            <a:r>
              <a:rPr lang="en" sz="1600">
                <a:solidFill>
                  <a:srgbClr val="495057"/>
                </a:solidFill>
              </a:rPr>
              <a:t> and </a:t>
            </a:r>
            <a:r>
              <a:rPr b="1" lang="en" sz="1600">
                <a:solidFill>
                  <a:srgbClr val="495057"/>
                </a:solidFill>
              </a:rPr>
              <a:t>the reliability and detail of the linguistic description</a:t>
            </a:r>
            <a:r>
              <a:rPr lang="en" sz="1600">
                <a:solidFill>
                  <a:srgbClr val="495057"/>
                </a:solidFill>
              </a:rPr>
              <a:t>. </a:t>
            </a:r>
            <a:endParaRPr sz="1600">
              <a:solidFill>
                <a:srgbClr val="495057"/>
              </a:solidFill>
            </a:endParaRPr>
          </a:p>
          <a:p>
            <a:pPr indent="-330200" lvl="1" marL="914400" rtl="0" algn="l">
              <a:spcBef>
                <a:spcPts val="0"/>
              </a:spcBef>
              <a:spcAft>
                <a:spcPts val="0"/>
              </a:spcAft>
              <a:buClr>
                <a:srgbClr val="495057"/>
              </a:buClr>
              <a:buSzPts val="1600"/>
              <a:buChar char="○"/>
            </a:pPr>
            <a:r>
              <a:rPr lang="en" sz="1600">
                <a:solidFill>
                  <a:srgbClr val="495057"/>
                </a:solidFill>
              </a:rPr>
              <a:t>The degree of complexity is also influenced by </a:t>
            </a:r>
            <a:r>
              <a:rPr b="1" lang="en" sz="1600">
                <a:solidFill>
                  <a:srgbClr val="495057"/>
                </a:solidFill>
              </a:rPr>
              <a:t>inheritance</a:t>
            </a:r>
            <a:r>
              <a:rPr lang="en" sz="1600">
                <a:solidFill>
                  <a:srgbClr val="495057"/>
                </a:solidFill>
              </a:rPr>
              <a:t> —  a more complex proto-language develops into more complex daughter languages, independently of social or geographical factors.</a:t>
            </a:r>
            <a:endParaRPr sz="1600">
              <a:solidFill>
                <a:srgbClr val="495057"/>
              </a:solidFill>
            </a:endParaRPr>
          </a:p>
        </p:txBody>
      </p:sp>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TTRw and altitude: correlation coefficient</a:t>
            </a:r>
            <a:endParaRPr/>
          </a:p>
        </p:txBody>
      </p:sp>
      <p:sp>
        <p:nvSpPr>
          <p:cNvPr id="308" name="Google Shape;308;p42"/>
          <p:cNvSpPr txBox="1"/>
          <p:nvPr>
            <p:ph idx="1" type="body"/>
          </p:nvPr>
        </p:nvSpPr>
        <p:spPr>
          <a:xfrm>
            <a:off x="311700" y="1152475"/>
            <a:ext cx="3361800" cy="132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 correlation between TTRw and altitude has been found.</a:t>
            </a:r>
            <a:endParaRPr/>
          </a:p>
        </p:txBody>
      </p:sp>
      <p:pic>
        <p:nvPicPr>
          <p:cNvPr id="309" name="Google Shape;309;p42"/>
          <p:cNvPicPr preferRelativeResize="0"/>
          <p:nvPr/>
        </p:nvPicPr>
        <p:blipFill>
          <a:blip r:embed="rId3">
            <a:alphaModFix/>
          </a:blip>
          <a:stretch>
            <a:fillRect/>
          </a:stretch>
        </p:blipFill>
        <p:spPr>
          <a:xfrm>
            <a:off x="3673502" y="1308000"/>
            <a:ext cx="5158675" cy="3185175"/>
          </a:xfrm>
          <a:prstGeom prst="rect">
            <a:avLst/>
          </a:prstGeom>
          <a:noFill/>
          <a:ln>
            <a:noFill/>
          </a:ln>
        </p:spPr>
      </p:pic>
      <p:pic>
        <p:nvPicPr>
          <p:cNvPr id="310" name="Google Shape;310;p42"/>
          <p:cNvPicPr preferRelativeResize="0"/>
          <p:nvPr/>
        </p:nvPicPr>
        <p:blipFill>
          <a:blip r:embed="rId4">
            <a:alphaModFix/>
          </a:blip>
          <a:stretch>
            <a:fillRect/>
          </a:stretch>
        </p:blipFill>
        <p:spPr>
          <a:xfrm>
            <a:off x="311700" y="2690151"/>
            <a:ext cx="3361801" cy="1890474"/>
          </a:xfrm>
          <a:prstGeom prst="rect">
            <a:avLst/>
          </a:prstGeom>
          <a:noFill/>
          <a:ln>
            <a:noFill/>
          </a:ln>
        </p:spPr>
      </p:pic>
      <p:sp>
        <p:nvSpPr>
          <p:cNvPr id="311" name="Google Shape;31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TTRw and altitude: linear regression</a:t>
            </a:r>
            <a:endParaRPr/>
          </a:p>
        </p:txBody>
      </p:sp>
      <p:pic>
        <p:nvPicPr>
          <p:cNvPr id="317" name="Google Shape;317;p43"/>
          <p:cNvPicPr preferRelativeResize="0"/>
          <p:nvPr/>
        </p:nvPicPr>
        <p:blipFill>
          <a:blip r:embed="rId3">
            <a:alphaModFix/>
          </a:blip>
          <a:stretch>
            <a:fillRect/>
          </a:stretch>
        </p:blipFill>
        <p:spPr>
          <a:xfrm>
            <a:off x="311700" y="2396850"/>
            <a:ext cx="3451075" cy="2437150"/>
          </a:xfrm>
          <a:prstGeom prst="rect">
            <a:avLst/>
          </a:prstGeom>
          <a:noFill/>
          <a:ln>
            <a:noFill/>
          </a:ln>
        </p:spPr>
      </p:pic>
      <p:sp>
        <p:nvSpPr>
          <p:cNvPr id="318" name="Google Shape;318;p43"/>
          <p:cNvSpPr txBox="1"/>
          <p:nvPr>
            <p:ph idx="1" type="body"/>
          </p:nvPr>
        </p:nvSpPr>
        <p:spPr>
          <a:xfrm>
            <a:off x="311700" y="1152475"/>
            <a:ext cx="3787500" cy="14193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018"/>
              <a:buNone/>
            </a:pPr>
            <a:r>
              <a:rPr lang="en" sz="1465"/>
              <a:t>To exclude possible genealogical signal at the level of branches, genealogical affiliation is included to the linear regression formula as fixed effects.</a:t>
            </a:r>
            <a:endParaRPr sz="1465"/>
          </a:p>
          <a:p>
            <a:pPr indent="0" lvl="0" marL="0" rtl="0" algn="l">
              <a:lnSpc>
                <a:spcPct val="100000"/>
              </a:lnSpc>
              <a:spcBef>
                <a:spcPts val="1200"/>
              </a:spcBef>
              <a:spcAft>
                <a:spcPts val="1200"/>
              </a:spcAft>
              <a:buSzPts val="1018"/>
              <a:buNone/>
            </a:pPr>
            <a:r>
              <a:rPr lang="en" sz="1465"/>
              <a:t>No significant dependency has been found.</a:t>
            </a:r>
            <a:endParaRPr sz="1465"/>
          </a:p>
        </p:txBody>
      </p:sp>
      <p:pic>
        <p:nvPicPr>
          <p:cNvPr id="319" name="Google Shape;319;p43"/>
          <p:cNvPicPr preferRelativeResize="0"/>
          <p:nvPr/>
        </p:nvPicPr>
        <p:blipFill>
          <a:blip r:embed="rId4">
            <a:alphaModFix/>
          </a:blip>
          <a:stretch>
            <a:fillRect/>
          </a:stretch>
        </p:blipFill>
        <p:spPr>
          <a:xfrm>
            <a:off x="4425704" y="1170125"/>
            <a:ext cx="4060446" cy="3663874"/>
          </a:xfrm>
          <a:prstGeom prst="rect">
            <a:avLst/>
          </a:prstGeom>
          <a:noFill/>
          <a:ln>
            <a:noFill/>
          </a:ln>
        </p:spPr>
      </p:pic>
      <p:sp>
        <p:nvSpPr>
          <p:cNvPr id="320" name="Google Shape;32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Discussion: TTR variance</a:t>
            </a:r>
            <a:endParaRPr/>
          </a:p>
        </p:txBody>
      </p:sp>
      <p:sp>
        <p:nvSpPr>
          <p:cNvPr id="326" name="Google Shape;32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 variance</a:t>
            </a:r>
            <a:endParaRPr/>
          </a:p>
        </p:txBody>
      </p:sp>
      <p:sp>
        <p:nvSpPr>
          <p:cNvPr id="332" name="Google Shape;33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When we extract TTR values at the particular corpus size, we take only one datapoint per language. However, how exact is this datapoint?</a:t>
            </a:r>
            <a:endParaRPr/>
          </a:p>
          <a:p>
            <a:pPr indent="0" lvl="0" marL="0" rtl="0" algn="l">
              <a:spcBef>
                <a:spcPts val="1200"/>
              </a:spcBef>
              <a:spcAft>
                <a:spcPts val="0"/>
              </a:spcAft>
              <a:buNone/>
            </a:pPr>
            <a:r>
              <a:rPr lang="en"/>
              <a:t>We check this by </a:t>
            </a:r>
            <a:r>
              <a:rPr b="1" lang="en"/>
              <a:t>sampling the original (not interpolated) data and looking at the variance of obtained TTR values</a:t>
            </a:r>
            <a:r>
              <a:rPr lang="en"/>
              <a: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33" name="Google Shape;333;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 variance</a:t>
            </a:r>
            <a:endParaRPr/>
          </a:p>
        </p:txBody>
      </p:sp>
      <p:sp>
        <p:nvSpPr>
          <p:cNvPr id="339" name="Google Shape;339;p46"/>
          <p:cNvSpPr txBox="1"/>
          <p:nvPr>
            <p:ph idx="1" type="body"/>
          </p:nvPr>
        </p:nvSpPr>
        <p:spPr>
          <a:xfrm>
            <a:off x="311700" y="1152475"/>
            <a:ext cx="8520600" cy="1028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For example, in case of KiKo phonemes, we take 100 samples of words with the total number of phonemes approximately equal to 1000 and calculate TTRph in each sample.</a:t>
            </a:r>
            <a:endParaRPr/>
          </a:p>
        </p:txBody>
      </p:sp>
      <p:pic>
        <p:nvPicPr>
          <p:cNvPr id="340" name="Google Shape;340;p46"/>
          <p:cNvPicPr preferRelativeResize="0"/>
          <p:nvPr/>
        </p:nvPicPr>
        <p:blipFill>
          <a:blip r:embed="rId3">
            <a:alphaModFix/>
          </a:blip>
          <a:stretch>
            <a:fillRect/>
          </a:stretch>
        </p:blipFill>
        <p:spPr>
          <a:xfrm>
            <a:off x="933150" y="2044075"/>
            <a:ext cx="7025700" cy="2902224"/>
          </a:xfrm>
          <a:prstGeom prst="rect">
            <a:avLst/>
          </a:prstGeom>
          <a:noFill/>
          <a:ln>
            <a:noFill/>
          </a:ln>
        </p:spPr>
      </p:pic>
      <p:sp>
        <p:nvSpPr>
          <p:cNvPr id="341" name="Google Shape;34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Correlation coefficients in individual samples: phonemes</a:t>
            </a:r>
            <a:endParaRPr/>
          </a:p>
        </p:txBody>
      </p:sp>
      <p:sp>
        <p:nvSpPr>
          <p:cNvPr id="347" name="Google Shape;347;p47"/>
          <p:cNvSpPr txBox="1"/>
          <p:nvPr>
            <p:ph idx="1" type="body"/>
          </p:nvPr>
        </p:nvSpPr>
        <p:spPr>
          <a:xfrm>
            <a:off x="311700" y="1152475"/>
            <a:ext cx="8043600" cy="966600"/>
          </a:xfrm>
          <a:prstGeom prst="rect">
            <a:avLst/>
          </a:prstGeom>
          <a:noFill/>
          <a:ln>
            <a:noFill/>
          </a:ln>
        </p:spPr>
        <p:txBody>
          <a:bodyPr anchorCtr="0" anchor="t" bIns="91425" lIns="91425" spcFirstLastPara="1" rIns="91425" wrap="square" tIns="91425">
            <a:normAutofit fontScale="77500"/>
          </a:bodyPr>
          <a:lstStyle/>
          <a:p>
            <a:pPr indent="0" lvl="0" marL="114300" rtl="0" algn="l">
              <a:lnSpc>
                <a:spcPct val="115000"/>
              </a:lnSpc>
              <a:spcBef>
                <a:spcPts val="0"/>
              </a:spcBef>
              <a:spcAft>
                <a:spcPts val="0"/>
              </a:spcAft>
              <a:buSzPct val="100000"/>
              <a:buNone/>
            </a:pPr>
            <a:r>
              <a:rPr lang="en"/>
              <a:t>After that</a:t>
            </a:r>
            <a:r>
              <a:rPr lang="en"/>
              <a:t> we get not one </a:t>
            </a:r>
            <a:r>
              <a:rPr lang="en"/>
              <a:t>correlation coefficient </a:t>
            </a:r>
            <a:r>
              <a:rPr lang="en"/>
              <a:t>but 100 correlation coefficients between TTRph and altitude for each of 100 samples. </a:t>
            </a:r>
            <a:r>
              <a:rPr lang="en"/>
              <a:t>Interestingly</a:t>
            </a:r>
            <a:r>
              <a:rPr lang="en"/>
              <a:t>, in case of phonemes, positive correlation appears to be rather stable, however, the high p-values do not allow us to trust this result.</a:t>
            </a:r>
            <a:endParaRPr/>
          </a:p>
        </p:txBody>
      </p:sp>
      <p:sp>
        <p:nvSpPr>
          <p:cNvPr id="348" name="Google Shape;348;p47"/>
          <p:cNvSpPr txBox="1"/>
          <p:nvPr/>
        </p:nvSpPr>
        <p:spPr>
          <a:xfrm>
            <a:off x="916074" y="2027325"/>
            <a:ext cx="2912400" cy="3882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correlation coefficients</a:t>
            </a:r>
            <a:endParaRPr/>
          </a:p>
        </p:txBody>
      </p:sp>
      <p:sp>
        <p:nvSpPr>
          <p:cNvPr id="349" name="Google Shape;349;p47"/>
          <p:cNvSpPr txBox="1"/>
          <p:nvPr/>
        </p:nvSpPr>
        <p:spPr>
          <a:xfrm>
            <a:off x="5446075" y="2027325"/>
            <a:ext cx="3270000" cy="3882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p-values of correlation coefficients</a:t>
            </a:r>
            <a:endParaRPr sz="1050"/>
          </a:p>
        </p:txBody>
      </p:sp>
      <p:pic>
        <p:nvPicPr>
          <p:cNvPr id="350" name="Google Shape;350;p47"/>
          <p:cNvPicPr preferRelativeResize="0"/>
          <p:nvPr/>
        </p:nvPicPr>
        <p:blipFill>
          <a:blip r:embed="rId3">
            <a:alphaModFix/>
          </a:blip>
          <a:stretch>
            <a:fillRect/>
          </a:stretch>
        </p:blipFill>
        <p:spPr>
          <a:xfrm>
            <a:off x="426475" y="2442950"/>
            <a:ext cx="3891595" cy="2423174"/>
          </a:xfrm>
          <a:prstGeom prst="rect">
            <a:avLst/>
          </a:prstGeom>
          <a:noFill/>
          <a:ln>
            <a:noFill/>
          </a:ln>
        </p:spPr>
      </p:pic>
      <p:pic>
        <p:nvPicPr>
          <p:cNvPr id="351" name="Google Shape;351;p47"/>
          <p:cNvPicPr preferRelativeResize="0"/>
          <p:nvPr/>
        </p:nvPicPr>
        <p:blipFill>
          <a:blip r:embed="rId4">
            <a:alphaModFix/>
          </a:blip>
          <a:stretch>
            <a:fillRect/>
          </a:stretch>
        </p:blipFill>
        <p:spPr>
          <a:xfrm>
            <a:off x="4761595" y="2442950"/>
            <a:ext cx="3954486" cy="2423174"/>
          </a:xfrm>
          <a:prstGeom prst="rect">
            <a:avLst/>
          </a:prstGeom>
          <a:noFill/>
          <a:ln>
            <a:noFill/>
          </a:ln>
        </p:spPr>
      </p:pic>
      <p:sp>
        <p:nvSpPr>
          <p:cNvPr id="352" name="Google Shape;35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coefficients in individual samples: syllables</a:t>
            </a:r>
            <a:endParaRPr/>
          </a:p>
        </p:txBody>
      </p:sp>
      <p:sp>
        <p:nvSpPr>
          <p:cNvPr id="358" name="Google Shape;358;p48"/>
          <p:cNvSpPr txBox="1"/>
          <p:nvPr>
            <p:ph idx="1" type="body"/>
          </p:nvPr>
        </p:nvSpPr>
        <p:spPr>
          <a:xfrm>
            <a:off x="311700" y="1152475"/>
            <a:ext cx="8520600" cy="74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Results for KiKo syllables: correlation coefficients for 100 samples of words with the total number of syllables approximately equal to 500. No correlation is observed.</a:t>
            </a:r>
            <a:endParaRPr/>
          </a:p>
        </p:txBody>
      </p:sp>
      <p:pic>
        <p:nvPicPr>
          <p:cNvPr id="359" name="Google Shape;359;p48"/>
          <p:cNvPicPr preferRelativeResize="0"/>
          <p:nvPr/>
        </p:nvPicPr>
        <p:blipFill>
          <a:blip r:embed="rId3">
            <a:alphaModFix/>
          </a:blip>
          <a:stretch>
            <a:fillRect/>
          </a:stretch>
        </p:blipFill>
        <p:spPr>
          <a:xfrm>
            <a:off x="267250" y="2327563"/>
            <a:ext cx="4129875" cy="2595238"/>
          </a:xfrm>
          <a:prstGeom prst="rect">
            <a:avLst/>
          </a:prstGeom>
          <a:noFill/>
          <a:ln>
            <a:noFill/>
          </a:ln>
        </p:spPr>
      </p:pic>
      <p:pic>
        <p:nvPicPr>
          <p:cNvPr id="360" name="Google Shape;360;p48"/>
          <p:cNvPicPr preferRelativeResize="0"/>
          <p:nvPr/>
        </p:nvPicPr>
        <p:blipFill>
          <a:blip r:embed="rId4">
            <a:alphaModFix/>
          </a:blip>
          <a:stretch>
            <a:fillRect/>
          </a:stretch>
        </p:blipFill>
        <p:spPr>
          <a:xfrm>
            <a:off x="4768626" y="2350574"/>
            <a:ext cx="4063677" cy="2531000"/>
          </a:xfrm>
          <a:prstGeom prst="rect">
            <a:avLst/>
          </a:prstGeom>
          <a:noFill/>
          <a:ln>
            <a:noFill/>
          </a:ln>
        </p:spPr>
      </p:pic>
      <p:sp>
        <p:nvSpPr>
          <p:cNvPr id="361" name="Google Shape;361;p48"/>
          <p:cNvSpPr txBox="1"/>
          <p:nvPr/>
        </p:nvSpPr>
        <p:spPr>
          <a:xfrm>
            <a:off x="916074" y="2027325"/>
            <a:ext cx="2912400" cy="3882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correlation coefficients</a:t>
            </a:r>
            <a:endParaRPr/>
          </a:p>
        </p:txBody>
      </p:sp>
      <p:sp>
        <p:nvSpPr>
          <p:cNvPr id="362" name="Google Shape;362;p48"/>
          <p:cNvSpPr txBox="1"/>
          <p:nvPr/>
        </p:nvSpPr>
        <p:spPr>
          <a:xfrm>
            <a:off x="5446075" y="2027325"/>
            <a:ext cx="3270000" cy="3882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p-values of correlation coefficients</a:t>
            </a:r>
            <a:endParaRPr sz="1050"/>
          </a:p>
        </p:txBody>
      </p:sp>
      <p:sp>
        <p:nvSpPr>
          <p:cNvPr id="363" name="Google Shape;36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coefficients in individual samples: wordforms</a:t>
            </a:r>
            <a:endParaRPr/>
          </a:p>
        </p:txBody>
      </p:sp>
      <p:pic>
        <p:nvPicPr>
          <p:cNvPr id="369" name="Google Shape;369;p49"/>
          <p:cNvPicPr preferRelativeResize="0"/>
          <p:nvPr/>
        </p:nvPicPr>
        <p:blipFill>
          <a:blip r:embed="rId3">
            <a:alphaModFix/>
          </a:blip>
          <a:stretch>
            <a:fillRect/>
          </a:stretch>
        </p:blipFill>
        <p:spPr>
          <a:xfrm>
            <a:off x="311700" y="2244025"/>
            <a:ext cx="4105450" cy="2543976"/>
          </a:xfrm>
          <a:prstGeom prst="rect">
            <a:avLst/>
          </a:prstGeom>
          <a:noFill/>
          <a:ln>
            <a:noFill/>
          </a:ln>
        </p:spPr>
      </p:pic>
      <p:sp>
        <p:nvSpPr>
          <p:cNvPr id="370" name="Google Shape;370;p49"/>
          <p:cNvSpPr txBox="1"/>
          <p:nvPr>
            <p:ph idx="1" type="body"/>
          </p:nvPr>
        </p:nvSpPr>
        <p:spPr>
          <a:xfrm>
            <a:off x="311700" y="1152475"/>
            <a:ext cx="8520600" cy="918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565"/>
              <a:t>Results for translations of the Gospel of Luke: correlation coefficients for 100 samples of sentences with the total number of wordforms approximately equal to 1000. No correlation is observed.</a:t>
            </a:r>
            <a:endParaRPr sz="1565"/>
          </a:p>
        </p:txBody>
      </p:sp>
      <p:pic>
        <p:nvPicPr>
          <p:cNvPr id="371" name="Google Shape;371;p49"/>
          <p:cNvPicPr preferRelativeResize="0"/>
          <p:nvPr/>
        </p:nvPicPr>
        <p:blipFill>
          <a:blip r:embed="rId4">
            <a:alphaModFix/>
          </a:blip>
          <a:stretch>
            <a:fillRect/>
          </a:stretch>
        </p:blipFill>
        <p:spPr>
          <a:xfrm>
            <a:off x="4569550" y="2223475"/>
            <a:ext cx="4143618" cy="2564525"/>
          </a:xfrm>
          <a:prstGeom prst="rect">
            <a:avLst/>
          </a:prstGeom>
          <a:noFill/>
          <a:ln>
            <a:noFill/>
          </a:ln>
        </p:spPr>
      </p:pic>
      <p:sp>
        <p:nvSpPr>
          <p:cNvPr id="372" name="Google Shape;372;p49"/>
          <p:cNvSpPr txBox="1"/>
          <p:nvPr/>
        </p:nvSpPr>
        <p:spPr>
          <a:xfrm>
            <a:off x="916074" y="2027325"/>
            <a:ext cx="2912400" cy="3882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correlation coefficients</a:t>
            </a:r>
            <a:endParaRPr/>
          </a:p>
        </p:txBody>
      </p:sp>
      <p:sp>
        <p:nvSpPr>
          <p:cNvPr id="373" name="Google Shape;373;p49"/>
          <p:cNvSpPr txBox="1"/>
          <p:nvPr/>
        </p:nvSpPr>
        <p:spPr>
          <a:xfrm>
            <a:off x="5446075" y="2027325"/>
            <a:ext cx="3270000" cy="3882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p-values of correlation coefficients</a:t>
            </a:r>
            <a:endParaRPr sz="1050"/>
          </a:p>
        </p:txBody>
      </p:sp>
      <p:sp>
        <p:nvSpPr>
          <p:cNvPr id="374" name="Google Shape;374;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coefficients in individual samples: wordforms</a:t>
            </a:r>
            <a:endParaRPr/>
          </a:p>
        </p:txBody>
      </p:sp>
      <p:sp>
        <p:nvSpPr>
          <p:cNvPr id="380" name="Google Shape;380;p50"/>
          <p:cNvSpPr txBox="1"/>
          <p:nvPr>
            <p:ph idx="1" type="body"/>
          </p:nvPr>
        </p:nvSpPr>
        <p:spPr>
          <a:xfrm>
            <a:off x="311700" y="1152475"/>
            <a:ext cx="8520600" cy="9186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SzPts val="1018"/>
              <a:buNone/>
            </a:pPr>
            <a:r>
              <a:rPr lang="en" sz="1565"/>
              <a:t>Results for folklore texts: correlation coefficients for 100 samples of sentences with the total number of wordforms approximately equal to 1000. Here the correlation is negative, </a:t>
            </a:r>
            <a:r>
              <a:rPr lang="en" sz="1565"/>
              <a:t>with high p-values.</a:t>
            </a:r>
            <a:endParaRPr sz="1565"/>
          </a:p>
        </p:txBody>
      </p:sp>
      <p:sp>
        <p:nvSpPr>
          <p:cNvPr id="381" name="Google Shape;381;p50"/>
          <p:cNvSpPr txBox="1"/>
          <p:nvPr/>
        </p:nvSpPr>
        <p:spPr>
          <a:xfrm>
            <a:off x="916074" y="2027325"/>
            <a:ext cx="2912400" cy="3882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correlation coefficients</a:t>
            </a:r>
            <a:endParaRPr/>
          </a:p>
        </p:txBody>
      </p:sp>
      <p:sp>
        <p:nvSpPr>
          <p:cNvPr id="382" name="Google Shape;382;p50"/>
          <p:cNvSpPr txBox="1"/>
          <p:nvPr/>
        </p:nvSpPr>
        <p:spPr>
          <a:xfrm>
            <a:off x="4988875" y="2027325"/>
            <a:ext cx="3270000" cy="3882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p-values of correlation coefficients</a:t>
            </a:r>
            <a:endParaRPr sz="1050"/>
          </a:p>
        </p:txBody>
      </p:sp>
      <p:pic>
        <p:nvPicPr>
          <p:cNvPr id="383" name="Google Shape;383;p50"/>
          <p:cNvPicPr preferRelativeResize="0"/>
          <p:nvPr/>
        </p:nvPicPr>
        <p:blipFill>
          <a:blip r:embed="rId3">
            <a:alphaModFix/>
          </a:blip>
          <a:stretch>
            <a:fillRect/>
          </a:stretch>
        </p:blipFill>
        <p:spPr>
          <a:xfrm>
            <a:off x="415950" y="2367975"/>
            <a:ext cx="3912649" cy="2423175"/>
          </a:xfrm>
          <a:prstGeom prst="rect">
            <a:avLst/>
          </a:prstGeom>
          <a:noFill/>
          <a:ln>
            <a:noFill/>
          </a:ln>
        </p:spPr>
      </p:pic>
      <p:pic>
        <p:nvPicPr>
          <p:cNvPr id="384" name="Google Shape;384;p50"/>
          <p:cNvPicPr preferRelativeResize="0"/>
          <p:nvPr/>
        </p:nvPicPr>
        <p:blipFill>
          <a:blip r:embed="rId4">
            <a:alphaModFix/>
          </a:blip>
          <a:stretch>
            <a:fillRect/>
          </a:stretch>
        </p:blipFill>
        <p:spPr>
          <a:xfrm>
            <a:off x="4571999" y="2367975"/>
            <a:ext cx="3908345" cy="2423174"/>
          </a:xfrm>
          <a:prstGeom prst="rect">
            <a:avLst/>
          </a:prstGeom>
          <a:noFill/>
          <a:ln>
            <a:noFill/>
          </a:ln>
        </p:spPr>
      </p:pic>
      <p:sp>
        <p:nvSpPr>
          <p:cNvPr id="385" name="Google Shape;38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391" name="Google Shape;39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495057"/>
                </a:solidFill>
              </a:rPr>
              <a:t>Ways to overcome the issues are, respectively, </a:t>
            </a:r>
            <a:endParaRPr>
              <a:solidFill>
                <a:srgbClr val="495057"/>
              </a:solidFill>
            </a:endParaRPr>
          </a:p>
          <a:p>
            <a:pPr indent="0" lvl="0" marL="457200" rtl="0" algn="l">
              <a:spcBef>
                <a:spcPts val="1200"/>
              </a:spcBef>
              <a:spcAft>
                <a:spcPts val="0"/>
              </a:spcAft>
              <a:buNone/>
            </a:pPr>
            <a:r>
              <a:rPr lang="en">
                <a:solidFill>
                  <a:srgbClr val="495057"/>
                </a:solidFill>
              </a:rPr>
              <a:t>(i) using </a:t>
            </a:r>
            <a:r>
              <a:rPr b="1" lang="en">
                <a:solidFill>
                  <a:srgbClr val="E06666"/>
                </a:solidFill>
              </a:rPr>
              <a:t>non-relativized values as a proxy for the degree of isolation</a:t>
            </a:r>
            <a:r>
              <a:rPr lang="en">
                <a:solidFill>
                  <a:srgbClr val="495057"/>
                </a:solidFill>
              </a:rPr>
              <a:t>, such as </a:t>
            </a:r>
            <a:r>
              <a:rPr i="1" lang="en">
                <a:solidFill>
                  <a:srgbClr val="495057"/>
                </a:solidFill>
              </a:rPr>
              <a:t>elevation</a:t>
            </a:r>
            <a:r>
              <a:rPr lang="en">
                <a:solidFill>
                  <a:srgbClr val="495057"/>
                </a:solidFill>
              </a:rPr>
              <a:t> above the sea level (rather than e.g. </a:t>
            </a:r>
            <a:r>
              <a:rPr i="1" lang="en">
                <a:solidFill>
                  <a:srgbClr val="495057"/>
                </a:solidFill>
              </a:rPr>
              <a:t>degree of accessibility</a:t>
            </a:r>
            <a:r>
              <a:rPr lang="en">
                <a:solidFill>
                  <a:srgbClr val="495057"/>
                </a:solidFill>
              </a:rPr>
              <a:t>)</a:t>
            </a:r>
            <a:endParaRPr>
              <a:solidFill>
                <a:srgbClr val="495057"/>
              </a:solidFill>
            </a:endParaRPr>
          </a:p>
          <a:p>
            <a:pPr indent="0" lvl="0" marL="457200" rtl="0" algn="l">
              <a:spcBef>
                <a:spcPts val="1200"/>
              </a:spcBef>
              <a:spcAft>
                <a:spcPts val="0"/>
              </a:spcAft>
              <a:buNone/>
            </a:pPr>
            <a:r>
              <a:rPr lang="en">
                <a:solidFill>
                  <a:srgbClr val="495057"/>
                </a:solidFill>
              </a:rPr>
              <a:t>(ii) using </a:t>
            </a:r>
            <a:r>
              <a:rPr b="1" lang="en">
                <a:solidFill>
                  <a:srgbClr val="E06666"/>
                </a:solidFill>
              </a:rPr>
              <a:t>metrics based on corpora or dictionaries</a:t>
            </a:r>
            <a:r>
              <a:rPr lang="en">
                <a:solidFill>
                  <a:srgbClr val="495057"/>
                </a:solidFill>
              </a:rPr>
              <a:t> rather than on grammatical descriptions, such as </a:t>
            </a:r>
            <a:r>
              <a:rPr i="1" lang="en">
                <a:solidFill>
                  <a:srgbClr val="495057"/>
                </a:solidFill>
              </a:rPr>
              <a:t>token counts </a:t>
            </a:r>
            <a:r>
              <a:rPr lang="en">
                <a:solidFill>
                  <a:srgbClr val="495057"/>
                </a:solidFill>
              </a:rPr>
              <a:t>(rather than e.g. </a:t>
            </a:r>
            <a:r>
              <a:rPr i="1" lang="en">
                <a:solidFill>
                  <a:srgbClr val="495057"/>
                </a:solidFill>
              </a:rPr>
              <a:t>structural complexity</a:t>
            </a:r>
            <a:r>
              <a:rPr lang="en">
                <a:solidFill>
                  <a:srgbClr val="495057"/>
                </a:solidFill>
              </a:rPr>
              <a:t>)</a:t>
            </a:r>
            <a:endParaRPr>
              <a:solidFill>
                <a:srgbClr val="495057"/>
              </a:solidFill>
            </a:endParaRPr>
          </a:p>
          <a:p>
            <a:pPr indent="0" lvl="0" marL="457200" rtl="0" algn="l">
              <a:spcBef>
                <a:spcPts val="1200"/>
              </a:spcBef>
              <a:spcAft>
                <a:spcPts val="1200"/>
              </a:spcAft>
              <a:buNone/>
            </a:pPr>
            <a:r>
              <a:rPr lang="en">
                <a:solidFill>
                  <a:srgbClr val="495057"/>
                </a:solidFill>
              </a:rPr>
              <a:t>and (iii) comparing </a:t>
            </a:r>
            <a:r>
              <a:rPr b="1" lang="en">
                <a:solidFill>
                  <a:srgbClr val="E06666"/>
                </a:solidFill>
              </a:rPr>
              <a:t>genealogically related languages</a:t>
            </a:r>
            <a:r>
              <a:rPr lang="en">
                <a:solidFill>
                  <a:srgbClr val="495057"/>
                </a:solidFill>
              </a:rPr>
              <a:t> to control for genealogical signal.</a:t>
            </a:r>
            <a:endParaRPr>
              <a:solidFill>
                <a:srgbClr val="495057"/>
              </a:solidFill>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97" name="Google Shape;397;p52"/>
          <p:cNvSpPr txBox="1"/>
          <p:nvPr>
            <p:ph idx="1" type="body"/>
          </p:nvPr>
        </p:nvSpPr>
        <p:spPr>
          <a:xfrm>
            <a:off x="311700" y="1152475"/>
            <a:ext cx="8520600" cy="360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t>Our study does not support </a:t>
            </a:r>
            <a:r>
              <a:rPr lang="en" sz="2100"/>
              <a:t>t</a:t>
            </a:r>
            <a:r>
              <a:rPr lang="en" sz="2100"/>
              <a:t>he hypothesis on the correlation between complexity of the language and the degree of separation of the speech community on the local level - for Daghestanian languages.</a:t>
            </a:r>
            <a:endParaRPr sz="2100"/>
          </a:p>
        </p:txBody>
      </p:sp>
      <p:sp>
        <p:nvSpPr>
          <p:cNvPr id="398" name="Google Shape;39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04" name="Google Shape;404;p53"/>
          <p:cNvSpPr txBox="1"/>
          <p:nvPr>
            <p:ph idx="1" type="body"/>
          </p:nvPr>
        </p:nvSpPr>
        <p:spPr>
          <a:xfrm>
            <a:off x="311700" y="1152475"/>
            <a:ext cx="8520600" cy="36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T</a:t>
            </a:r>
            <a:r>
              <a:rPr lang="en" sz="2100"/>
              <a:t>here is a probability that the absence of correlations in our data is due to the methodology of the study, e.g.,</a:t>
            </a:r>
            <a:endParaRPr sz="2100"/>
          </a:p>
          <a:p>
            <a:pPr indent="-361950" lvl="0" marL="457200" rtl="0" algn="l">
              <a:spcBef>
                <a:spcPts val="1200"/>
              </a:spcBef>
              <a:spcAft>
                <a:spcPts val="0"/>
              </a:spcAft>
              <a:buSzPts val="2100"/>
              <a:buChar char="●"/>
            </a:pPr>
            <a:r>
              <a:rPr lang="en" sz="2100"/>
              <a:t>altitude is a poor proxy for separation (need for social separation metrics, but we do not have them)</a:t>
            </a:r>
            <a:endParaRPr sz="2100"/>
          </a:p>
          <a:p>
            <a:pPr indent="-361950" lvl="0" marL="457200" rtl="0" algn="l">
              <a:spcBef>
                <a:spcPts val="0"/>
              </a:spcBef>
              <a:spcAft>
                <a:spcPts val="0"/>
              </a:spcAft>
              <a:buSzPts val="2100"/>
              <a:buChar char="●"/>
            </a:pPr>
            <a:r>
              <a:rPr lang="en" sz="2100"/>
              <a:t>we have not enough linguistic data (corpora are too small)</a:t>
            </a:r>
            <a:endParaRPr sz="2100"/>
          </a:p>
          <a:p>
            <a:pPr indent="-361950" lvl="0" marL="457200" rtl="0" algn="l">
              <a:spcBef>
                <a:spcPts val="0"/>
              </a:spcBef>
              <a:spcAft>
                <a:spcPts val="0"/>
              </a:spcAft>
              <a:buSzPts val="2100"/>
              <a:buChar char="●"/>
            </a:pPr>
            <a:r>
              <a:rPr lang="en" sz="2100"/>
              <a:t>impact of inherited complexity is too strong to detect the effect of sociospatial separation</a:t>
            </a:r>
            <a:endParaRPr sz="2100"/>
          </a:p>
          <a:p>
            <a:pPr indent="-361950" lvl="0" marL="457200" rtl="0" algn="l">
              <a:spcBef>
                <a:spcPts val="0"/>
              </a:spcBef>
              <a:spcAft>
                <a:spcPts val="0"/>
              </a:spcAft>
              <a:buSzPts val="2100"/>
              <a:buChar char="●"/>
            </a:pPr>
            <a:r>
              <a:rPr lang="en" sz="2100"/>
              <a:t>more sensitive statistical tools can be used</a:t>
            </a:r>
            <a:endParaRPr sz="2100"/>
          </a:p>
        </p:txBody>
      </p:sp>
      <p:sp>
        <p:nvSpPr>
          <p:cNvPr id="405" name="Google Shape;40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11" name="Google Shape;411;p54"/>
          <p:cNvSpPr txBox="1"/>
          <p:nvPr>
            <p:ph idx="1" type="body"/>
          </p:nvPr>
        </p:nvSpPr>
        <p:spPr>
          <a:xfrm>
            <a:off x="311700" y="1152475"/>
            <a:ext cx="8520600" cy="36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O</a:t>
            </a:r>
            <a:r>
              <a:rPr lang="en" sz="2100"/>
              <a:t>ur interpretation of linguistic complexity (how many element types do we need to produce the text of n elements) is not the same as by Trudgill 2011 and Nichols 2020 (systemic complexity).</a:t>
            </a:r>
            <a:endParaRPr sz="2100"/>
          </a:p>
          <a:p>
            <a:pPr indent="0" lvl="0" marL="0" rtl="0" algn="l">
              <a:spcBef>
                <a:spcPts val="1200"/>
              </a:spcBef>
              <a:spcAft>
                <a:spcPts val="1200"/>
              </a:spcAft>
              <a:buNone/>
            </a:pPr>
            <a:r>
              <a:rPr lang="en" sz="2100"/>
              <a:t>However, measuring Trudgill’s or Nichols’ complexities by fully objective methods has been problematized by Joseph (2021).</a:t>
            </a:r>
            <a:endParaRPr sz="2100"/>
          </a:p>
        </p:txBody>
      </p:sp>
      <p:sp>
        <p:nvSpPr>
          <p:cNvPr id="412" name="Google Shape;41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18" name="Google Shape;418;p55"/>
          <p:cNvSpPr txBox="1"/>
          <p:nvPr>
            <p:ph idx="1" type="body"/>
          </p:nvPr>
        </p:nvSpPr>
        <p:spPr>
          <a:xfrm>
            <a:off x="311700" y="1152475"/>
            <a:ext cx="8520600" cy="36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solidFill>
                  <a:srgbClr val="B7B7B7"/>
                </a:solidFill>
              </a:rPr>
              <a:t>Our study does not support the hypothesis on the correlation between complexity of the language and the degree of separation of the speech community on the local level - for Daghestanian languages.</a:t>
            </a:r>
            <a:endParaRPr sz="2100">
              <a:solidFill>
                <a:srgbClr val="B7B7B7"/>
              </a:solidFill>
            </a:endParaRPr>
          </a:p>
          <a:p>
            <a:pPr indent="0" lvl="0" marL="0" rtl="0" algn="l">
              <a:spcBef>
                <a:spcPts val="1200"/>
              </a:spcBef>
              <a:spcAft>
                <a:spcPts val="0"/>
              </a:spcAft>
              <a:buNone/>
            </a:pPr>
            <a:r>
              <a:t/>
            </a:r>
            <a:endParaRPr sz="2100"/>
          </a:p>
          <a:p>
            <a:pPr indent="0" lvl="0" marL="0" rtl="0" algn="l">
              <a:spcBef>
                <a:spcPts val="1200"/>
              </a:spcBef>
              <a:spcAft>
                <a:spcPts val="1200"/>
              </a:spcAft>
              <a:buNone/>
            </a:pPr>
            <a:r>
              <a:rPr lang="en" sz="2100"/>
              <a:t>The results of our study contribute to the methodological discussion on the relationship between complexity and extra-linguistic factors by focusing on closely related languages and that of application of the TTR complexity metrics.</a:t>
            </a:r>
            <a:endParaRPr sz="2100"/>
          </a:p>
        </p:txBody>
      </p:sp>
      <p:sp>
        <p:nvSpPr>
          <p:cNvPr id="419" name="Google Shape;419;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#acknowledgements</a:t>
            </a:r>
            <a:endParaRPr/>
          </a:p>
        </p:txBody>
      </p:sp>
      <p:sp>
        <p:nvSpPr>
          <p:cNvPr id="425" name="Google Shape;425;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study could not have been possible without the dataset composed by Samira Verhees and George Moroz and without ongoing statistical consultations kindly granted by Ilya Schurov (the last one at about 3AM this night) </a:t>
            </a:r>
            <a:endParaRPr/>
          </a:p>
        </p:txBody>
      </p:sp>
      <p:sp>
        <p:nvSpPr>
          <p:cNvPr id="426" name="Google Shape;42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56"/>
          <p:cNvPicPr preferRelativeResize="0"/>
          <p:nvPr/>
        </p:nvPicPr>
        <p:blipFill>
          <a:blip r:embed="rId3">
            <a:alphaModFix/>
          </a:blip>
          <a:stretch>
            <a:fillRect/>
          </a:stretch>
        </p:blipFill>
        <p:spPr>
          <a:xfrm>
            <a:off x="5448200" y="2430150"/>
            <a:ext cx="2972600" cy="1978131"/>
          </a:xfrm>
          <a:prstGeom prst="rect">
            <a:avLst/>
          </a:prstGeom>
          <a:noFill/>
          <a:ln>
            <a:noFill/>
          </a:ln>
        </p:spPr>
      </p:pic>
      <p:pic>
        <p:nvPicPr>
          <p:cNvPr id="428" name="Google Shape;428;p56"/>
          <p:cNvPicPr preferRelativeResize="0"/>
          <p:nvPr/>
        </p:nvPicPr>
        <p:blipFill>
          <a:blip r:embed="rId4">
            <a:alphaModFix/>
          </a:blip>
          <a:stretch>
            <a:fillRect/>
          </a:stretch>
        </p:blipFill>
        <p:spPr>
          <a:xfrm>
            <a:off x="429550" y="2430150"/>
            <a:ext cx="2972593" cy="1979750"/>
          </a:xfrm>
          <a:prstGeom prst="rect">
            <a:avLst/>
          </a:prstGeom>
          <a:noFill/>
          <a:ln>
            <a:noFill/>
          </a:ln>
        </p:spPr>
      </p:pic>
      <p:pic>
        <p:nvPicPr>
          <p:cNvPr id="429" name="Google Shape;429;p56"/>
          <p:cNvPicPr preferRelativeResize="0"/>
          <p:nvPr/>
        </p:nvPicPr>
        <p:blipFill>
          <a:blip r:embed="rId5">
            <a:alphaModFix/>
          </a:blip>
          <a:stretch>
            <a:fillRect/>
          </a:stretch>
        </p:blipFill>
        <p:spPr>
          <a:xfrm>
            <a:off x="3437000" y="2430150"/>
            <a:ext cx="1979750" cy="1979750"/>
          </a:xfrm>
          <a:prstGeom prst="rect">
            <a:avLst/>
          </a:prstGeom>
          <a:noFill/>
          <a:ln>
            <a:noFill/>
          </a:ln>
        </p:spPr>
      </p:pic>
      <p:pic>
        <p:nvPicPr>
          <p:cNvPr id="430" name="Google Shape;430;p56"/>
          <p:cNvPicPr preferRelativeResize="0"/>
          <p:nvPr/>
        </p:nvPicPr>
        <p:blipFill>
          <a:blip r:embed="rId6">
            <a:alphaModFix/>
          </a:blip>
          <a:stretch>
            <a:fillRect/>
          </a:stretch>
        </p:blipFill>
        <p:spPr>
          <a:xfrm>
            <a:off x="8025650" y="4297000"/>
            <a:ext cx="395150" cy="112900"/>
          </a:xfrm>
          <a:prstGeom prst="rect">
            <a:avLst/>
          </a:prstGeom>
          <a:noFill/>
          <a:ln>
            <a:noFill/>
          </a:ln>
        </p:spPr>
      </p:pic>
      <p:pic>
        <p:nvPicPr>
          <p:cNvPr id="431" name="Google Shape;431;p56"/>
          <p:cNvPicPr preferRelativeResize="0"/>
          <p:nvPr/>
        </p:nvPicPr>
        <p:blipFill>
          <a:blip r:embed="rId6">
            <a:alphaModFix/>
          </a:blip>
          <a:stretch>
            <a:fillRect/>
          </a:stretch>
        </p:blipFill>
        <p:spPr>
          <a:xfrm>
            <a:off x="5451600" y="4297000"/>
            <a:ext cx="501775" cy="112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37" name="Google Shape;437;p57"/>
          <p:cNvSpPr txBox="1"/>
          <p:nvPr>
            <p:ph idx="1" type="body"/>
          </p:nvPr>
        </p:nvSpPr>
        <p:spPr>
          <a:xfrm>
            <a:off x="311700" y="1152475"/>
            <a:ext cx="8520600" cy="3757800"/>
          </a:xfrm>
          <a:prstGeom prst="rect">
            <a:avLst/>
          </a:prstGeom>
        </p:spPr>
        <p:txBody>
          <a:bodyPr anchorCtr="0" anchor="t" bIns="91425" lIns="91425" spcFirstLastPara="1" rIns="91425" wrap="square" tIns="91425">
            <a:normAutofit fontScale="55000" lnSpcReduction="10000"/>
          </a:bodyPr>
          <a:lstStyle/>
          <a:p>
            <a:pPr indent="-228600" lvl="0" marL="228600" rtl="0" algn="l">
              <a:lnSpc>
                <a:spcPct val="100000"/>
              </a:lnSpc>
              <a:spcBef>
                <a:spcPts val="0"/>
              </a:spcBef>
              <a:spcAft>
                <a:spcPts val="0"/>
              </a:spcAft>
              <a:buNone/>
            </a:pPr>
            <a:r>
              <a:rPr lang="en"/>
              <a:t>Baechler, R. (2017). Complexity, Isolation, and Language Change. Zeitschrift für Dialektologie und Linguistik, 84(2-3), 178-201.</a:t>
            </a:r>
            <a:endParaRPr/>
          </a:p>
          <a:p>
            <a:pPr indent="-228600" lvl="0" marL="228600" rtl="0" algn="l">
              <a:lnSpc>
                <a:spcPct val="100000"/>
              </a:lnSpc>
              <a:spcBef>
                <a:spcPts val="0"/>
              </a:spcBef>
              <a:spcAft>
                <a:spcPts val="0"/>
              </a:spcAft>
              <a:buNone/>
            </a:pPr>
            <a:r>
              <a:rPr lang="en"/>
              <a:t>Bentz, C., Soldatova, T., Koplenig, A., &amp; Samardžić, T. (2016). A comparison between morphological complexity measures: typological data vs. language corpora.</a:t>
            </a:r>
            <a:endParaRPr/>
          </a:p>
          <a:p>
            <a:pPr indent="-228600" lvl="0" marL="228600" rtl="0" algn="l">
              <a:lnSpc>
                <a:spcPct val="100000"/>
              </a:lnSpc>
              <a:spcBef>
                <a:spcPts val="0"/>
              </a:spcBef>
              <a:spcAft>
                <a:spcPts val="0"/>
              </a:spcAft>
              <a:buNone/>
            </a:pPr>
            <a:r>
              <a:rPr lang="en"/>
              <a:t>Çöltekin, Ç., &amp; Rama, T. (2018). Exploiting universal dependencies treebanks for measuring morphosyntactic complexity. Proceedings of the First Shared Task on Measuring Language Complexity, 1-8.</a:t>
            </a:r>
            <a:endParaRPr/>
          </a:p>
          <a:p>
            <a:pPr indent="-228600" lvl="0" marL="228600" rtl="0" algn="l">
              <a:lnSpc>
                <a:spcPct val="100000"/>
              </a:lnSpc>
              <a:spcBef>
                <a:spcPts val="0"/>
              </a:spcBef>
              <a:spcAft>
                <a:spcPts val="0"/>
              </a:spcAft>
              <a:buNone/>
            </a:pPr>
            <a:r>
              <a:rPr lang="en"/>
              <a:t>Creutz, M., &amp; Lagus, K. (2007). Unsupervised models for morpheme segmentation and morphology learning. ACM Transactions on Speech and Language Processing (TSLP), 4(1), 1-34.</a:t>
            </a:r>
            <a:endParaRPr/>
          </a:p>
          <a:p>
            <a:pPr indent="-228600" lvl="0" marL="228600" rtl="0" algn="l">
              <a:lnSpc>
                <a:spcPct val="100000"/>
              </a:lnSpc>
              <a:spcBef>
                <a:spcPts val="0"/>
              </a:spcBef>
              <a:spcAft>
                <a:spcPts val="0"/>
              </a:spcAft>
              <a:buNone/>
            </a:pPr>
            <a:r>
              <a:rPr lang="en"/>
              <a:t>Ehret, K., &amp; Szmrecsanyi, B. (2016). An information-theoretic approach to assess linguistic complexity. In R. Baechler &amp; G. Seiler (Eds.), Complexity and Isolation. Berlin: De Gruyter.</a:t>
            </a:r>
            <a:endParaRPr/>
          </a:p>
          <a:p>
            <a:pPr indent="-228600" lvl="0" marL="228600" rtl="0" algn="l">
              <a:lnSpc>
                <a:spcPct val="100000"/>
              </a:lnSpc>
              <a:spcBef>
                <a:spcPts val="0"/>
              </a:spcBef>
              <a:spcAft>
                <a:spcPts val="0"/>
              </a:spcAft>
              <a:buNone/>
            </a:pPr>
            <a:r>
              <a:rPr lang="en"/>
              <a:t>Ehret, K. (2018). Kolmogorov complexity as a universal measure of language complexity. Proceedings of the First Shared Task on Measuring Language Complexity, 8-14.</a:t>
            </a:r>
            <a:endParaRPr/>
          </a:p>
          <a:p>
            <a:pPr indent="-228600" lvl="0" marL="228600" rtl="0" algn="l">
              <a:lnSpc>
                <a:spcPct val="100000"/>
              </a:lnSpc>
              <a:spcBef>
                <a:spcPts val="0"/>
              </a:spcBef>
              <a:spcAft>
                <a:spcPts val="0"/>
              </a:spcAft>
              <a:buNone/>
            </a:pPr>
            <a:r>
              <a:rPr lang="en"/>
              <a:t>Gutierrez-Vasques, X., &amp; Mijangos, V. (2020). Productivity and Predictability for Measuring Morphological Complexity. Entropy, 22(1), 48.</a:t>
            </a:r>
            <a:endParaRPr/>
          </a:p>
          <a:p>
            <a:pPr indent="-228600" lvl="0" marL="228600" rtl="0" algn="l">
              <a:lnSpc>
                <a:spcPct val="100000"/>
              </a:lnSpc>
              <a:spcBef>
                <a:spcPts val="0"/>
              </a:spcBef>
              <a:spcAft>
                <a:spcPts val="0"/>
              </a:spcAft>
              <a:buNone/>
            </a:pPr>
            <a:r>
              <a:rPr lang="en"/>
              <a:t>Joseph, J. E. (2021). Why Does Language Complexity Resist Measurement? Frontiers in Communication (6).</a:t>
            </a:r>
            <a:endParaRPr/>
          </a:p>
          <a:p>
            <a:pPr indent="-228600" lvl="0" marL="228600" rtl="0" algn="l">
              <a:lnSpc>
                <a:spcPct val="100000"/>
              </a:lnSpc>
              <a:spcBef>
                <a:spcPts val="0"/>
              </a:spcBef>
              <a:spcAft>
                <a:spcPts val="0"/>
              </a:spcAft>
              <a:buNone/>
            </a:pPr>
            <a:r>
              <a:rPr lang="en"/>
              <a:t>Juola, P. (1998). Measuring linguistic complexity: The morphological tier. Journal of Quantitative Linguistics, 5(3), 206-213.</a:t>
            </a:r>
            <a:endParaRPr/>
          </a:p>
          <a:p>
            <a:pPr indent="-228600" lvl="0" marL="228600" rtl="0" algn="l">
              <a:lnSpc>
                <a:spcPct val="100000"/>
              </a:lnSpc>
              <a:spcBef>
                <a:spcPts val="0"/>
              </a:spcBef>
              <a:spcAft>
                <a:spcPts val="0"/>
              </a:spcAft>
              <a:buNone/>
            </a:pPr>
            <a:r>
              <a:rPr lang="en"/>
              <a:t>Juola, P. (2008). Assessing linguistic complexity. Language complexity: Typology, contact, change, ed. by Matti Miestamo, Kaius Sinnemaki, and Fred Karlsson, 89—108. Amsterdam: John Benjamin.</a:t>
            </a:r>
            <a:endParaRPr/>
          </a:p>
          <a:p>
            <a:pPr indent="-228600" lvl="0" marL="228600" rtl="0" algn="l">
              <a:lnSpc>
                <a:spcPct val="100000"/>
              </a:lnSpc>
              <a:spcBef>
                <a:spcPts val="0"/>
              </a:spcBef>
              <a:spcAft>
                <a:spcPts val="0"/>
              </a:spcAft>
              <a:buNone/>
            </a:pPr>
            <a:r>
              <a:rPr lang="en"/>
              <a:t>Kettunen, K. (2014). Can type-token ratio be used to show morphological complexity of languages?. Journal of Quantitative Linguistics, 21(3), 223-245.</a:t>
            </a:r>
            <a:endParaRPr/>
          </a:p>
          <a:p>
            <a:pPr indent="-228600" lvl="0" marL="228600" rtl="0" algn="l">
              <a:lnSpc>
                <a:spcPct val="100000"/>
              </a:lnSpc>
              <a:spcBef>
                <a:spcPts val="0"/>
              </a:spcBef>
              <a:spcAft>
                <a:spcPts val="0"/>
              </a:spcAft>
              <a:buNone/>
            </a:pPr>
            <a:r>
              <a:rPr lang="en"/>
              <a:t>Kibrik, A. &amp; S. Kodzasov. (1990). Sopostavitelʹnoe izučenie dagestanskix jazykov. Imja. Fonetika. Moscow: MGU.</a:t>
            </a:r>
            <a:endParaRPr/>
          </a:p>
          <a:p>
            <a:pPr indent="-228600" lvl="0" marL="228600" rtl="0" algn="l">
              <a:lnSpc>
                <a:spcPct val="100000"/>
              </a:lnSpc>
              <a:spcBef>
                <a:spcPts val="0"/>
              </a:spcBef>
              <a:spcAft>
                <a:spcPts val="0"/>
              </a:spcAft>
              <a:buNone/>
            </a:pPr>
            <a:r>
              <a:rPr lang="en"/>
              <a:t>Moroz, G. (2017). _lingtypology: easy mapping for Linguistic Typology_. URL: https://CRAN.R-project.org/package=lingtypology&gt;.</a:t>
            </a:r>
            <a:endParaRPr/>
          </a:p>
          <a:p>
            <a:pPr indent="-228600" lvl="0" marL="228600" rtl="0" algn="l">
              <a:lnSpc>
                <a:spcPct val="100000"/>
              </a:lnSpc>
              <a:spcBef>
                <a:spcPts val="0"/>
              </a:spcBef>
              <a:spcAft>
                <a:spcPts val="0"/>
              </a:spcAft>
              <a:buNone/>
            </a:pPr>
            <a:r>
              <a:rPr lang="en"/>
              <a:t>Moroz, G., &amp; Verhees, S. (2020). East Caucasian villages dataset (Version v2.0) [Data set]. Zenodo. </a:t>
            </a:r>
            <a:r>
              <a:rPr lang="en" u="sng">
                <a:solidFill>
                  <a:schemeClr val="hlink"/>
                </a:solidFill>
                <a:hlinkClick r:id="rId3"/>
              </a:rPr>
              <a:t>https://doi.org/10.5281/zenodo.5588473</a:t>
            </a:r>
            <a:r>
              <a:rPr lang="en"/>
              <a:t>.</a:t>
            </a:r>
            <a:endParaRPr/>
          </a:p>
          <a:p>
            <a:pPr indent="-228600" lvl="0" marL="228600" rtl="0" algn="l">
              <a:lnSpc>
                <a:spcPct val="100000"/>
              </a:lnSpc>
              <a:spcBef>
                <a:spcPts val="0"/>
              </a:spcBef>
              <a:spcAft>
                <a:spcPts val="0"/>
              </a:spcAft>
              <a:buNone/>
            </a:pPr>
            <a:r>
              <a:rPr lang="en"/>
              <a:t>Nichols, J. "The vertical archipelago: Adding the third dimension to linguistic geography". Space in Language and Linguistics: Geographical, Interactional, and Cognitive Perspectives, edited by Peter Auer, Martin Hilpert, Anja Stukenbrock and Benedikt Szmrecsanyi, Berlin, Boston: De Gruyter, 2013, pp. 38-60.</a:t>
            </a:r>
            <a:endParaRPr/>
          </a:p>
          <a:p>
            <a:pPr indent="-228600" lvl="0" marL="228600" rtl="0" algn="l">
              <a:lnSpc>
                <a:spcPct val="100000"/>
              </a:lnSpc>
              <a:spcBef>
                <a:spcPts val="0"/>
              </a:spcBef>
              <a:spcAft>
                <a:spcPts val="0"/>
              </a:spcAft>
              <a:buNone/>
            </a:pPr>
            <a:r>
              <a:rPr lang="en"/>
              <a:t>Trudgill, Peter. (2011). Sociolinguistic typology: Social determinants of linguistic complexity. Oxford University Press.</a:t>
            </a:r>
            <a:endParaRPr/>
          </a:p>
          <a:p>
            <a:pPr indent="-228600" lvl="0" marL="228600" rtl="0" algn="l">
              <a:lnSpc>
                <a:spcPct val="100000"/>
              </a:lnSpc>
              <a:spcBef>
                <a:spcPts val="0"/>
              </a:spcBef>
              <a:spcAft>
                <a:spcPts val="0"/>
              </a:spcAft>
              <a:buNone/>
            </a:pPr>
            <a:r>
              <a:rPr lang="en"/>
              <a:t>Sozinova, O., Ch. Bentz, T. Samardzic. (2019). Measuring inflectional and derivational complexity.</a:t>
            </a:r>
            <a:endParaRPr/>
          </a:p>
          <a:p>
            <a:pPr indent="-228600" lvl="0" marL="228600" rtl="0" algn="l">
              <a:lnSpc>
                <a:spcPct val="100000"/>
              </a:lnSpc>
              <a:spcBef>
                <a:spcPts val="0"/>
              </a:spcBef>
              <a:spcAft>
                <a:spcPts val="0"/>
              </a:spcAft>
              <a:buNone/>
            </a:pPr>
            <a:r>
              <a:rPr lang="en"/>
              <a:t>Xanthos, A., &amp; Gillis, S. (2010). Quantifying the development of inflectional diversity. First language, 30(2), 175-198.</a:t>
            </a:r>
            <a:endParaRPr/>
          </a:p>
        </p:txBody>
      </p:sp>
      <p:sp>
        <p:nvSpPr>
          <p:cNvPr id="438" name="Google Shape;43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Дальше идут старые слайды</a:t>
            </a:r>
            <a:endParaRPr/>
          </a:p>
        </p:txBody>
      </p:sp>
      <p:sp>
        <p:nvSpPr>
          <p:cNvPr id="444" name="Google Shape;444;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Sampling method</a:t>
            </a:r>
            <a:endParaRPr/>
          </a:p>
        </p:txBody>
      </p:sp>
      <p:sp>
        <p:nvSpPr>
          <p:cNvPr id="450" name="Google Shape;450;p59"/>
          <p:cNvSpPr txBox="1"/>
          <p:nvPr>
            <p:ph idx="1" type="body"/>
          </p:nvPr>
        </p:nvSpPr>
        <p:spPr>
          <a:xfrm>
            <a:off x="311700" y="1152475"/>
            <a:ext cx="8520600" cy="1419300"/>
          </a:xfrm>
          <a:prstGeom prst="rect">
            <a:avLst/>
          </a:prstGeom>
          <a:noFill/>
          <a:ln>
            <a:noFill/>
          </a:ln>
        </p:spPr>
        <p:txBody>
          <a:bodyPr anchorCtr="0" anchor="t" bIns="91425" lIns="91425" spcFirstLastPara="1" rIns="91425" wrap="square" tIns="91425">
            <a:normAutofit lnSpcReduction="20000"/>
          </a:bodyPr>
          <a:lstStyle/>
          <a:p>
            <a:pPr indent="0" lvl="0" marL="114300" rtl="0" algn="l">
              <a:lnSpc>
                <a:spcPct val="115000"/>
              </a:lnSpc>
              <a:spcBef>
                <a:spcPts val="0"/>
              </a:spcBef>
              <a:spcAft>
                <a:spcPts val="0"/>
              </a:spcAft>
              <a:buSzPts val="1946"/>
              <a:buNone/>
            </a:pPr>
            <a:r>
              <a:rPr b="1" lang="en"/>
              <a:t>How many phonemes do we need to produce the text, e.g., of 1000 phonemes?</a:t>
            </a:r>
            <a:endParaRPr/>
          </a:p>
          <a:p>
            <a:pPr indent="-352167" lvl="0" marL="457200" rtl="0" algn="l">
              <a:lnSpc>
                <a:spcPct val="115000"/>
              </a:lnSpc>
              <a:spcBef>
                <a:spcPts val="600"/>
              </a:spcBef>
              <a:spcAft>
                <a:spcPts val="0"/>
              </a:spcAft>
              <a:buSzPts val="1946"/>
              <a:buFont typeface="Arial"/>
              <a:buChar char="•"/>
            </a:pPr>
            <a:r>
              <a:rPr lang="en"/>
              <a:t>To answer this question, for each lect we take 50 samples of words with the total number of phonemes approximately equal to 1000 and calculate TTRph for each sample.</a:t>
            </a:r>
            <a:endParaRPr/>
          </a:p>
        </p:txBody>
      </p:sp>
      <p:pic>
        <p:nvPicPr>
          <p:cNvPr id="451" name="Google Shape;451;p59"/>
          <p:cNvPicPr preferRelativeResize="0"/>
          <p:nvPr/>
        </p:nvPicPr>
        <p:blipFill rotWithShape="1">
          <a:blip r:embed="rId3">
            <a:alphaModFix/>
          </a:blip>
          <a:srcRect b="0" l="0" r="0" t="0"/>
          <a:stretch/>
        </p:blipFill>
        <p:spPr>
          <a:xfrm>
            <a:off x="4406630" y="2525796"/>
            <a:ext cx="3699502" cy="2311534"/>
          </a:xfrm>
          <a:prstGeom prst="rect">
            <a:avLst/>
          </a:prstGeom>
          <a:noFill/>
          <a:ln>
            <a:noFill/>
          </a:ln>
        </p:spPr>
      </p:pic>
      <p:sp>
        <p:nvSpPr>
          <p:cNvPr id="452" name="Google Shape;452;p59"/>
          <p:cNvSpPr txBox="1"/>
          <p:nvPr/>
        </p:nvSpPr>
        <p:spPr>
          <a:xfrm>
            <a:off x="311700" y="2706500"/>
            <a:ext cx="3699600" cy="1419300"/>
          </a:xfrm>
          <a:prstGeom prst="rect">
            <a:avLst/>
          </a:prstGeom>
          <a:noFill/>
          <a:ln>
            <a:noFill/>
          </a:ln>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Clr>
                <a:schemeClr val="accent3"/>
              </a:buClr>
              <a:buSzPts val="1800"/>
              <a:buFont typeface="Arial"/>
              <a:buChar char="•"/>
            </a:pPr>
            <a:r>
              <a:rPr b="0" i="0" lang="en" sz="1700" u="none" cap="none" strike="noStrike">
                <a:solidFill>
                  <a:schemeClr val="accent3"/>
                </a:solidFill>
                <a:latin typeface="Proxima Nova"/>
                <a:ea typeface="Proxima Nova"/>
                <a:cs typeface="Proxima Nova"/>
                <a:sym typeface="Proxima Nova"/>
              </a:rPr>
              <a:t>For example, this is the distribution of TTRph values in 50 samples for the Chadakolob variety of Avar.</a:t>
            </a:r>
            <a:endParaRPr b="0" i="0" sz="1700" u="none" cap="none" strike="noStrike">
              <a:solidFill>
                <a:schemeClr val="accent3"/>
              </a:solidFill>
              <a:latin typeface="Proxima Nova"/>
              <a:ea typeface="Proxima Nova"/>
              <a:cs typeface="Proxima Nova"/>
              <a:sym typeface="Proxima Nova"/>
            </a:endParaRPr>
          </a:p>
        </p:txBody>
      </p:sp>
      <p:sp>
        <p:nvSpPr>
          <p:cNvPr id="453" name="Google Shape;45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TTRph distribution in samples (all lects)</a:t>
            </a:r>
            <a:endParaRPr/>
          </a:p>
        </p:txBody>
      </p:sp>
      <p:sp>
        <p:nvSpPr>
          <p:cNvPr id="459" name="Google Shape;459;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460" name="Google Shape;460;p60"/>
          <p:cNvPicPr preferRelativeResize="0"/>
          <p:nvPr/>
        </p:nvPicPr>
        <p:blipFill rotWithShape="1">
          <a:blip r:embed="rId3">
            <a:alphaModFix/>
          </a:blip>
          <a:srcRect b="0" l="0" r="0" t="0"/>
          <a:stretch/>
        </p:blipFill>
        <p:spPr>
          <a:xfrm>
            <a:off x="87549" y="1191387"/>
            <a:ext cx="8968900" cy="3263881"/>
          </a:xfrm>
          <a:prstGeom prst="rect">
            <a:avLst/>
          </a:prstGeom>
          <a:noFill/>
          <a:ln>
            <a:noFill/>
          </a:ln>
        </p:spPr>
      </p:pic>
      <p:sp>
        <p:nvSpPr>
          <p:cNvPr id="461" name="Google Shape;461;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t>
            </a:r>
            <a:r>
              <a:rPr lang="en"/>
              <a:t>orrelation coefficients in individual samples</a:t>
            </a:r>
            <a:endParaRPr/>
          </a:p>
        </p:txBody>
      </p:sp>
      <p:sp>
        <p:nvSpPr>
          <p:cNvPr id="467" name="Google Shape;467;p61"/>
          <p:cNvSpPr txBox="1"/>
          <p:nvPr>
            <p:ph idx="1" type="body"/>
          </p:nvPr>
        </p:nvSpPr>
        <p:spPr>
          <a:xfrm>
            <a:off x="311700" y="1152475"/>
            <a:ext cx="8043600" cy="771300"/>
          </a:xfrm>
          <a:prstGeom prst="rect">
            <a:avLst/>
          </a:prstGeom>
          <a:noFill/>
          <a:ln>
            <a:noFill/>
          </a:ln>
        </p:spPr>
        <p:txBody>
          <a:bodyPr anchorCtr="0" anchor="t" bIns="91425" lIns="91425" spcFirstLastPara="1" rIns="91425" wrap="square" tIns="91425">
            <a:normAutofit lnSpcReduction="10000"/>
          </a:bodyPr>
          <a:lstStyle/>
          <a:p>
            <a:pPr indent="0" lvl="0" marL="114300" rtl="0" algn="l">
              <a:lnSpc>
                <a:spcPct val="115000"/>
              </a:lnSpc>
              <a:spcBef>
                <a:spcPts val="0"/>
              </a:spcBef>
              <a:spcAft>
                <a:spcPts val="0"/>
              </a:spcAft>
              <a:buSzPts val="1800"/>
              <a:buNone/>
            </a:pPr>
            <a:r>
              <a:rPr lang="en"/>
              <a:t>Finally, w</a:t>
            </a:r>
            <a:r>
              <a:rPr lang="en"/>
              <a:t>e checked the correlation between TTRph and altitude in each of the 50 samples.</a:t>
            </a:r>
            <a:endParaRPr/>
          </a:p>
        </p:txBody>
      </p:sp>
      <p:pic>
        <p:nvPicPr>
          <p:cNvPr id="468" name="Google Shape;468;p61"/>
          <p:cNvPicPr preferRelativeResize="0"/>
          <p:nvPr/>
        </p:nvPicPr>
        <p:blipFill rotWithShape="1">
          <a:blip r:embed="rId3">
            <a:alphaModFix/>
          </a:blip>
          <a:srcRect b="0" l="0" r="0" t="0"/>
          <a:stretch/>
        </p:blipFill>
        <p:spPr>
          <a:xfrm>
            <a:off x="465500" y="2415525"/>
            <a:ext cx="4165976" cy="2450600"/>
          </a:xfrm>
          <a:prstGeom prst="rect">
            <a:avLst/>
          </a:prstGeom>
          <a:noFill/>
          <a:ln>
            <a:noFill/>
          </a:ln>
        </p:spPr>
      </p:pic>
      <p:sp>
        <p:nvSpPr>
          <p:cNvPr id="469" name="Google Shape;469;p61"/>
          <p:cNvSpPr txBox="1"/>
          <p:nvPr/>
        </p:nvSpPr>
        <p:spPr>
          <a:xfrm>
            <a:off x="916074" y="2027325"/>
            <a:ext cx="2912400" cy="3882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correlation coefficients</a:t>
            </a:r>
            <a:endParaRPr/>
          </a:p>
        </p:txBody>
      </p:sp>
      <p:pic>
        <p:nvPicPr>
          <p:cNvPr id="470" name="Google Shape;470;p61"/>
          <p:cNvPicPr preferRelativeResize="0"/>
          <p:nvPr/>
        </p:nvPicPr>
        <p:blipFill>
          <a:blip r:embed="rId4">
            <a:alphaModFix/>
          </a:blip>
          <a:stretch>
            <a:fillRect/>
          </a:stretch>
        </p:blipFill>
        <p:spPr>
          <a:xfrm>
            <a:off x="4795526" y="2273550"/>
            <a:ext cx="4207725" cy="2592578"/>
          </a:xfrm>
          <a:prstGeom prst="rect">
            <a:avLst/>
          </a:prstGeom>
          <a:noFill/>
          <a:ln>
            <a:noFill/>
          </a:ln>
        </p:spPr>
      </p:pic>
      <p:sp>
        <p:nvSpPr>
          <p:cNvPr id="471" name="Google Shape;471;p61"/>
          <p:cNvSpPr txBox="1"/>
          <p:nvPr/>
        </p:nvSpPr>
        <p:spPr>
          <a:xfrm>
            <a:off x="5446075" y="2027325"/>
            <a:ext cx="3270000" cy="3882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p-values of correlation coefficients</a:t>
            </a:r>
            <a:endParaRPr sz="1050"/>
          </a:p>
        </p:txBody>
      </p:sp>
      <p:sp>
        <p:nvSpPr>
          <p:cNvPr id="472" name="Google Shape;47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3867300" cy="10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L</a:t>
            </a:r>
            <a:r>
              <a:rPr lang="en" sz="2700"/>
              <a:t>anguages spoken in Daghestan</a:t>
            </a:r>
            <a:endParaRPr sz="2700"/>
          </a:p>
        </p:txBody>
      </p:sp>
      <p:sp>
        <p:nvSpPr>
          <p:cNvPr id="86" name="Google Shape;86;p17"/>
          <p:cNvSpPr txBox="1"/>
          <p:nvPr>
            <p:ph idx="1" type="body"/>
          </p:nvPr>
        </p:nvSpPr>
        <p:spPr>
          <a:xfrm>
            <a:off x="411875" y="1677675"/>
            <a:ext cx="3958200" cy="2891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rgbClr val="E06666"/>
                </a:solidFill>
                <a:latin typeface="Arial"/>
                <a:ea typeface="Arial"/>
                <a:cs typeface="Arial"/>
                <a:sym typeface="Arial"/>
              </a:rPr>
              <a:t>~</a:t>
            </a:r>
            <a:r>
              <a:rPr lang="en">
                <a:solidFill>
                  <a:srgbClr val="E06666"/>
                </a:solidFill>
              </a:rPr>
              <a:t> </a:t>
            </a:r>
            <a:r>
              <a:rPr b="1" lang="en">
                <a:solidFill>
                  <a:srgbClr val="E06666"/>
                </a:solidFill>
              </a:rPr>
              <a:t>30 East Caucasian (</a:t>
            </a:r>
            <a:r>
              <a:rPr b="1" lang="en">
                <a:solidFill>
                  <a:srgbClr val="E06666"/>
                </a:solidFill>
              </a:rPr>
              <a:t>Nakh-Daghestanian</a:t>
            </a:r>
            <a:r>
              <a:rPr b="1" lang="en">
                <a:solidFill>
                  <a:srgbClr val="E06666"/>
                </a:solidFill>
              </a:rPr>
              <a:t>) languages</a:t>
            </a:r>
            <a:endParaRPr b="1">
              <a:solidFill>
                <a:srgbClr val="E06666"/>
              </a:solidFill>
            </a:endParaRPr>
          </a:p>
          <a:p>
            <a:pPr indent="0" lvl="0" marL="0" rtl="0" algn="l">
              <a:spcBef>
                <a:spcPts val="1200"/>
              </a:spcBef>
              <a:spcAft>
                <a:spcPts val="0"/>
              </a:spcAft>
              <a:buNone/>
            </a:pPr>
            <a:r>
              <a:rPr lang="en" sz="1600"/>
              <a:t>Branches: Nakh, Avar(-)Andic and Tsezic, Dargwa, Lak, Lezgic and Khinalug</a:t>
            </a:r>
            <a:endParaRPr sz="1600"/>
          </a:p>
          <a:p>
            <a:pPr indent="-334327" lvl="0" marL="457200" rtl="0" algn="l">
              <a:spcBef>
                <a:spcPts val="1200"/>
              </a:spcBef>
              <a:spcAft>
                <a:spcPts val="0"/>
              </a:spcAft>
              <a:buClr>
                <a:srgbClr val="E06666"/>
              </a:buClr>
              <a:buSzPct val="100000"/>
              <a:buChar char="+"/>
            </a:pPr>
            <a:r>
              <a:rPr b="1" lang="en">
                <a:solidFill>
                  <a:srgbClr val="E06666"/>
                </a:solidFill>
              </a:rPr>
              <a:t>3 Turkic languages</a:t>
            </a:r>
            <a:endParaRPr b="1">
              <a:solidFill>
                <a:srgbClr val="E06666"/>
              </a:solidFill>
            </a:endParaRPr>
          </a:p>
          <a:p>
            <a:pPr indent="0" lvl="0" marL="0" rtl="0" algn="l">
              <a:spcBef>
                <a:spcPts val="1200"/>
              </a:spcBef>
              <a:spcAft>
                <a:spcPts val="0"/>
              </a:spcAft>
              <a:buNone/>
            </a:pPr>
            <a:r>
              <a:rPr lang="en" sz="1600"/>
              <a:t>Nogai, Kumyk (Kipchak) and Azerbaijani</a:t>
            </a:r>
            <a:endParaRPr sz="1600"/>
          </a:p>
          <a:p>
            <a:pPr indent="-334327" lvl="0" marL="457200" rtl="0" algn="l">
              <a:spcBef>
                <a:spcPts val="1200"/>
              </a:spcBef>
              <a:spcAft>
                <a:spcPts val="0"/>
              </a:spcAft>
              <a:buClr>
                <a:srgbClr val="E06666"/>
              </a:buClr>
              <a:buSzPct val="100000"/>
              <a:buChar char="+"/>
            </a:pPr>
            <a:r>
              <a:rPr b="1" lang="en">
                <a:solidFill>
                  <a:srgbClr val="E06666"/>
                </a:solidFill>
              </a:rPr>
              <a:t>1</a:t>
            </a:r>
            <a:r>
              <a:rPr b="1" lang="en">
                <a:solidFill>
                  <a:srgbClr val="E06666"/>
                </a:solidFill>
              </a:rPr>
              <a:t> Iranian language</a:t>
            </a:r>
            <a:endParaRPr b="1">
              <a:solidFill>
                <a:srgbClr val="E06666"/>
              </a:solidFill>
            </a:endParaRPr>
          </a:p>
          <a:p>
            <a:pPr indent="0" lvl="0" marL="0" rtl="0" algn="l">
              <a:spcBef>
                <a:spcPts val="1200"/>
              </a:spcBef>
              <a:spcAft>
                <a:spcPts val="1200"/>
              </a:spcAft>
              <a:buNone/>
            </a:pPr>
            <a:r>
              <a:rPr lang="en" sz="1600"/>
              <a:t>Tat (other IE languages are late comers)</a:t>
            </a:r>
            <a:endParaRPr sz="1600"/>
          </a:p>
        </p:txBody>
      </p:sp>
      <p:pic>
        <p:nvPicPr>
          <p:cNvPr id="87" name="Google Shape;87;p17"/>
          <p:cNvPicPr preferRelativeResize="0"/>
          <p:nvPr/>
        </p:nvPicPr>
        <p:blipFill>
          <a:blip r:embed="rId3">
            <a:alphaModFix/>
          </a:blip>
          <a:stretch>
            <a:fillRect/>
          </a:stretch>
        </p:blipFill>
        <p:spPr>
          <a:xfrm>
            <a:off x="4625275" y="632900"/>
            <a:ext cx="4308274" cy="4040150"/>
          </a:xfrm>
          <a:prstGeom prst="rect">
            <a:avLst/>
          </a:prstGeom>
          <a:noFill/>
          <a:ln>
            <a:noFill/>
          </a:ln>
        </p:spPr>
      </p:pic>
      <p:sp>
        <p:nvSpPr>
          <p:cNvPr id="88" name="Google Shape;88;p17"/>
          <p:cNvSpPr txBox="1"/>
          <p:nvPr/>
        </p:nvSpPr>
        <p:spPr>
          <a:xfrm>
            <a:off x="4539325" y="4568975"/>
            <a:ext cx="422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Source: https://sverhees.github.io/master_villages/maps_new.html</a:t>
            </a:r>
            <a:endParaRPr sz="1100">
              <a:latin typeface="Proxima Nova"/>
              <a:ea typeface="Proxima Nova"/>
              <a:cs typeface="Proxima Nova"/>
              <a:sym typeface="Proxima Nova"/>
            </a:endParaRPr>
          </a:p>
        </p:txBody>
      </p:sp>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TTRph and altitude (all lects)</a:t>
            </a:r>
            <a:endParaRPr/>
          </a:p>
        </p:txBody>
      </p:sp>
      <p:pic>
        <p:nvPicPr>
          <p:cNvPr id="478" name="Google Shape;478;p62"/>
          <p:cNvPicPr preferRelativeResize="0"/>
          <p:nvPr/>
        </p:nvPicPr>
        <p:blipFill rotWithShape="1">
          <a:blip r:embed="rId3">
            <a:alphaModFix/>
          </a:blip>
          <a:srcRect b="0" l="0" r="0" t="0"/>
          <a:stretch/>
        </p:blipFill>
        <p:spPr>
          <a:xfrm>
            <a:off x="3072417" y="1152413"/>
            <a:ext cx="5759875" cy="3609418"/>
          </a:xfrm>
          <a:prstGeom prst="rect">
            <a:avLst/>
          </a:prstGeom>
          <a:noFill/>
          <a:ln>
            <a:noFill/>
          </a:ln>
        </p:spPr>
      </p:pic>
      <p:sp>
        <p:nvSpPr>
          <p:cNvPr id="479" name="Google Shape;479;p62"/>
          <p:cNvSpPr txBox="1"/>
          <p:nvPr/>
        </p:nvSpPr>
        <p:spPr>
          <a:xfrm>
            <a:off x="311700" y="1233950"/>
            <a:ext cx="2690700" cy="3609300"/>
          </a:xfrm>
          <a:prstGeom prst="rect">
            <a:avLst/>
          </a:prstGeom>
          <a:noFill/>
          <a:ln>
            <a:noFill/>
          </a:ln>
        </p:spPr>
        <p:txBody>
          <a:bodyPr anchorCtr="0" anchor="t" bIns="91425" lIns="91425" spcFirstLastPara="1" rIns="91425" wrap="square" tIns="91425">
            <a:normAutofit fontScale="92500" lnSpcReduction="20000"/>
          </a:bodyPr>
          <a:lstStyle/>
          <a:p>
            <a:pPr indent="0" lvl="0" marL="114300" marR="0" rtl="0" algn="l">
              <a:lnSpc>
                <a:spcPct val="115000"/>
              </a:lnSpc>
              <a:spcBef>
                <a:spcPts val="0"/>
              </a:spcBef>
              <a:spcAft>
                <a:spcPts val="0"/>
              </a:spcAft>
              <a:buClr>
                <a:schemeClr val="accent3"/>
              </a:buClr>
              <a:buSzPct val="121621"/>
              <a:buFont typeface="Proxima Nova"/>
              <a:buNone/>
            </a:pPr>
            <a:r>
              <a:rPr b="0" i="0" lang="en" sz="1600" u="none" cap="none" strike="noStrike">
                <a:solidFill>
                  <a:schemeClr val="accent3"/>
                </a:solidFill>
                <a:latin typeface="Proxima Nova"/>
                <a:ea typeface="Proxima Nova"/>
                <a:cs typeface="Proxima Nova"/>
                <a:sym typeface="Proxima Nova"/>
              </a:rPr>
              <a:t>The results of </a:t>
            </a:r>
            <a:r>
              <a:rPr b="1" i="0" lang="en" sz="1600" u="none" cap="none" strike="noStrike">
                <a:solidFill>
                  <a:srgbClr val="E06666"/>
                </a:solidFill>
                <a:latin typeface="Proxima Nova"/>
                <a:ea typeface="Proxima Nova"/>
                <a:cs typeface="Proxima Nova"/>
                <a:sym typeface="Proxima Nova"/>
              </a:rPr>
              <a:t>cor.test() </a:t>
            </a:r>
            <a:r>
              <a:rPr b="0" i="0" lang="en" sz="1600" u="none" cap="none" strike="noStrike">
                <a:solidFill>
                  <a:schemeClr val="accent3"/>
                </a:solidFill>
                <a:latin typeface="Proxima Nova"/>
                <a:ea typeface="Proxima Nova"/>
                <a:cs typeface="Proxima Nova"/>
                <a:sym typeface="Proxima Nova"/>
              </a:rPr>
              <a:t>applied to the TTRph distribution vs. elevation:</a:t>
            </a:r>
            <a:endParaRPr/>
          </a:p>
          <a:p>
            <a:pPr indent="0" lvl="0" marL="114300" marR="0" rtl="0" algn="l">
              <a:lnSpc>
                <a:spcPct val="115000"/>
              </a:lnSpc>
              <a:spcBef>
                <a:spcPts val="600"/>
              </a:spcBef>
              <a:spcAft>
                <a:spcPts val="0"/>
              </a:spcAft>
              <a:buClr>
                <a:schemeClr val="accent3"/>
              </a:buClr>
              <a:buSzPct val="121621"/>
              <a:buFont typeface="Proxima Nova"/>
              <a:buNone/>
            </a:pPr>
            <a:r>
              <a:rPr b="1" i="0" lang="en" sz="1600" u="none" cap="none" strike="noStrike">
                <a:solidFill>
                  <a:schemeClr val="accent3"/>
                </a:solidFill>
                <a:latin typeface="Proxima Nova"/>
                <a:ea typeface="Proxima Nova"/>
                <a:cs typeface="Proxima Nova"/>
                <a:sym typeface="Proxima Nova"/>
              </a:rPr>
              <a:t>cor = 0.09014599</a:t>
            </a:r>
            <a:endParaRPr b="1" sz="1600">
              <a:solidFill>
                <a:schemeClr val="accent3"/>
              </a:solidFill>
              <a:latin typeface="Proxima Nova"/>
              <a:ea typeface="Proxima Nova"/>
              <a:cs typeface="Proxima Nova"/>
              <a:sym typeface="Proxima Nova"/>
            </a:endParaRPr>
          </a:p>
          <a:p>
            <a:pPr indent="0" lvl="0" marL="114300" marR="0" rtl="0" algn="l">
              <a:lnSpc>
                <a:spcPct val="115000"/>
              </a:lnSpc>
              <a:spcBef>
                <a:spcPts val="600"/>
              </a:spcBef>
              <a:spcAft>
                <a:spcPts val="0"/>
              </a:spcAft>
              <a:buClr>
                <a:schemeClr val="accent3"/>
              </a:buClr>
              <a:buSzPct val="121621"/>
              <a:buFont typeface="Proxima Nova"/>
              <a:buNone/>
            </a:pPr>
            <a:r>
              <a:rPr lang="en" sz="1600">
                <a:solidFill>
                  <a:schemeClr val="accent3"/>
                </a:solidFill>
                <a:latin typeface="Proxima Nova"/>
                <a:ea typeface="Proxima Nova"/>
                <a:cs typeface="Proxima Nova"/>
                <a:sym typeface="Proxima Nova"/>
              </a:rPr>
              <a:t>p-value = 0.0003058</a:t>
            </a:r>
            <a:endParaRPr sz="1600">
              <a:solidFill>
                <a:schemeClr val="accent3"/>
              </a:solidFill>
              <a:latin typeface="Proxima Nova"/>
              <a:ea typeface="Proxima Nova"/>
              <a:cs typeface="Proxima Nova"/>
              <a:sym typeface="Proxima Nova"/>
            </a:endParaRPr>
          </a:p>
          <a:p>
            <a:pPr indent="0" lvl="0" marL="114300" marR="0" rtl="0" algn="l">
              <a:lnSpc>
                <a:spcPct val="115000"/>
              </a:lnSpc>
              <a:spcBef>
                <a:spcPts val="600"/>
              </a:spcBef>
              <a:spcAft>
                <a:spcPts val="0"/>
              </a:spcAft>
              <a:buClr>
                <a:schemeClr val="accent3"/>
              </a:buClr>
              <a:buSzPct val="121621"/>
              <a:buFont typeface="Proxima Nova"/>
              <a:buNone/>
            </a:pPr>
            <a:r>
              <a:rPr b="0" i="0" lang="en" sz="1600" u="none" cap="none" strike="noStrike">
                <a:solidFill>
                  <a:schemeClr val="accent3"/>
                </a:solidFill>
                <a:latin typeface="Proxima Nova"/>
                <a:ea typeface="Proxima Nova"/>
                <a:cs typeface="Proxima Nova"/>
                <a:sym typeface="Proxima Nova"/>
              </a:rPr>
              <a:t>95 percent confidence interval = 0.04132273 0.13853978</a:t>
            </a:r>
            <a:endParaRPr/>
          </a:p>
          <a:p>
            <a:pPr indent="0" lvl="0" marL="114300" marR="0" rtl="0" algn="l">
              <a:lnSpc>
                <a:spcPct val="115000"/>
              </a:lnSpc>
              <a:spcBef>
                <a:spcPts val="0"/>
              </a:spcBef>
              <a:spcAft>
                <a:spcPts val="0"/>
              </a:spcAft>
              <a:buClr>
                <a:schemeClr val="accent3"/>
              </a:buClr>
              <a:buSzPct val="121621"/>
              <a:buFont typeface="Proxima Nova"/>
              <a:buNone/>
            </a:pPr>
            <a:r>
              <a:t/>
            </a:r>
            <a:endParaRPr b="0" i="0" sz="1600" u="none" cap="none" strike="noStrike">
              <a:solidFill>
                <a:schemeClr val="accent3"/>
              </a:solidFill>
              <a:latin typeface="Proxima Nova"/>
              <a:ea typeface="Proxima Nova"/>
              <a:cs typeface="Proxima Nova"/>
              <a:sym typeface="Proxima Nova"/>
            </a:endParaRPr>
          </a:p>
          <a:p>
            <a:pPr indent="0" lvl="0" marL="114300" marR="0" rtl="0" algn="l">
              <a:lnSpc>
                <a:spcPct val="115000"/>
              </a:lnSpc>
              <a:spcBef>
                <a:spcPts val="0"/>
              </a:spcBef>
              <a:spcAft>
                <a:spcPts val="0"/>
              </a:spcAft>
              <a:buClr>
                <a:schemeClr val="accent3"/>
              </a:buClr>
              <a:buSzPct val="121621"/>
              <a:buFont typeface="Proxima Nova"/>
              <a:buNone/>
            </a:pPr>
            <a:r>
              <a:rPr b="0" i="0" lang="en" sz="1600" u="none" cap="none" strike="noStrike">
                <a:solidFill>
                  <a:schemeClr val="accent3"/>
                </a:solidFill>
                <a:latin typeface="Proxima Nova"/>
                <a:ea typeface="Proxima Nova"/>
                <a:cs typeface="Proxima Nova"/>
                <a:sym typeface="Proxima Nova"/>
              </a:rPr>
              <a:t>To exclude possible genealogical signal, we also checked the correlation for individual branches (see next slides)</a:t>
            </a:r>
            <a:r>
              <a:rPr lang="en" sz="1600">
                <a:solidFill>
                  <a:schemeClr val="accent3"/>
                </a:solidFill>
                <a:latin typeface="Proxima Nova"/>
                <a:ea typeface="Proxima Nova"/>
                <a:cs typeface="Proxima Nova"/>
                <a:sym typeface="Proxima Nova"/>
              </a:rPr>
              <a:t>.</a:t>
            </a:r>
            <a:endParaRPr/>
          </a:p>
        </p:txBody>
      </p:sp>
      <p:sp>
        <p:nvSpPr>
          <p:cNvPr id="480" name="Google Shape;48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TTRph and altitude (Lezgic)</a:t>
            </a:r>
            <a:endParaRPr/>
          </a:p>
        </p:txBody>
      </p:sp>
      <p:sp>
        <p:nvSpPr>
          <p:cNvPr id="486" name="Google Shape;486;p63"/>
          <p:cNvSpPr txBox="1"/>
          <p:nvPr/>
        </p:nvSpPr>
        <p:spPr>
          <a:xfrm>
            <a:off x="311700" y="1152475"/>
            <a:ext cx="2329800" cy="3546000"/>
          </a:xfrm>
          <a:prstGeom prst="rect">
            <a:avLst/>
          </a:prstGeom>
          <a:noFill/>
          <a:ln>
            <a:noFill/>
          </a:ln>
        </p:spPr>
        <p:txBody>
          <a:bodyPr anchorCtr="0" anchor="t" bIns="91425" lIns="91425" spcFirstLastPara="1" rIns="91425" wrap="square" tIns="91425">
            <a:normAutofit lnSpcReduction="20000"/>
          </a:bodyPr>
          <a:lstStyle/>
          <a:p>
            <a:pPr indent="0" lvl="0" marL="114300" marR="0" rtl="0" algn="l">
              <a:lnSpc>
                <a:spcPct val="115000"/>
              </a:lnSpc>
              <a:spcBef>
                <a:spcPts val="0"/>
              </a:spcBef>
              <a:spcAft>
                <a:spcPts val="0"/>
              </a:spcAft>
              <a:buClr>
                <a:schemeClr val="accent3"/>
              </a:buClr>
              <a:buSzPts val="1946"/>
              <a:buFont typeface="Proxima Nova"/>
              <a:buNone/>
            </a:pPr>
            <a:r>
              <a:rPr b="0" i="0" lang="en" sz="1600" u="none" cap="none" strike="noStrike">
                <a:solidFill>
                  <a:schemeClr val="accent3"/>
                </a:solidFill>
                <a:latin typeface="Proxima Nova"/>
                <a:ea typeface="Proxima Nova"/>
                <a:cs typeface="Proxima Nova"/>
                <a:sym typeface="Proxima Nova"/>
              </a:rPr>
              <a:t>The results of </a:t>
            </a:r>
            <a:r>
              <a:rPr b="1" i="0" lang="en" sz="1600" u="none" cap="none" strike="noStrike">
                <a:solidFill>
                  <a:srgbClr val="E06666"/>
                </a:solidFill>
                <a:latin typeface="Proxima Nova"/>
                <a:ea typeface="Proxima Nova"/>
                <a:cs typeface="Proxima Nova"/>
                <a:sym typeface="Proxima Nova"/>
              </a:rPr>
              <a:t>cor.test()</a:t>
            </a:r>
            <a:r>
              <a:rPr b="0" i="0" lang="en" sz="1600" u="none" cap="none" strike="noStrike">
                <a:solidFill>
                  <a:schemeClr val="accent3"/>
                </a:solidFill>
                <a:latin typeface="Proxima Nova"/>
                <a:ea typeface="Proxima Nova"/>
                <a:cs typeface="Proxima Nova"/>
                <a:sym typeface="Proxima Nova"/>
              </a:rPr>
              <a:t> applied to the TTRph distribution vs. elevation:</a:t>
            </a:r>
            <a:endParaRPr/>
          </a:p>
          <a:p>
            <a:pPr indent="0" lvl="0" marL="114300" marR="0" rtl="0" algn="l">
              <a:lnSpc>
                <a:spcPct val="115000"/>
              </a:lnSpc>
              <a:spcBef>
                <a:spcPts val="600"/>
              </a:spcBef>
              <a:spcAft>
                <a:spcPts val="0"/>
              </a:spcAft>
              <a:buClr>
                <a:schemeClr val="accent3"/>
              </a:buClr>
              <a:buSzPts val="1946"/>
              <a:buFont typeface="Proxima Nova"/>
              <a:buNone/>
            </a:pPr>
            <a:r>
              <a:rPr b="1" i="0" lang="en" sz="1600" u="none" cap="none" strike="noStrike">
                <a:solidFill>
                  <a:schemeClr val="accent3"/>
                </a:solidFill>
                <a:latin typeface="Proxima Nova"/>
                <a:ea typeface="Proxima Nova"/>
                <a:cs typeface="Proxima Nova"/>
                <a:sym typeface="Proxima Nova"/>
              </a:rPr>
              <a:t>cor = 0.2240164</a:t>
            </a:r>
            <a:endParaRPr b="1"/>
          </a:p>
          <a:p>
            <a:pPr indent="0" lvl="0" marL="114300" marR="0" rtl="0" algn="l">
              <a:lnSpc>
                <a:spcPct val="115000"/>
              </a:lnSpc>
              <a:spcBef>
                <a:spcPts val="0"/>
              </a:spcBef>
              <a:spcAft>
                <a:spcPts val="0"/>
              </a:spcAft>
              <a:buClr>
                <a:schemeClr val="accent3"/>
              </a:buClr>
              <a:buSzPts val="1946"/>
              <a:buFont typeface="Proxima Nova"/>
              <a:buNone/>
            </a:pPr>
            <a:r>
              <a:rPr lang="en" sz="1600">
                <a:solidFill>
                  <a:schemeClr val="accent3"/>
                </a:solidFill>
                <a:latin typeface="Proxima Nova"/>
                <a:ea typeface="Proxima Nova"/>
                <a:cs typeface="Proxima Nova"/>
                <a:sym typeface="Proxima Nova"/>
              </a:rPr>
              <a:t>p-value = 5.514e-10</a:t>
            </a:r>
            <a:endParaRPr sz="1600">
              <a:solidFill>
                <a:schemeClr val="accent3"/>
              </a:solidFill>
              <a:latin typeface="Proxima Nova"/>
              <a:ea typeface="Proxima Nova"/>
              <a:cs typeface="Proxima Nova"/>
              <a:sym typeface="Proxima Nova"/>
            </a:endParaRPr>
          </a:p>
          <a:p>
            <a:pPr indent="0" lvl="0" marL="114300" marR="0" rtl="0" algn="l">
              <a:lnSpc>
                <a:spcPct val="115000"/>
              </a:lnSpc>
              <a:spcBef>
                <a:spcPts val="0"/>
              </a:spcBef>
              <a:spcAft>
                <a:spcPts val="0"/>
              </a:spcAft>
              <a:buClr>
                <a:schemeClr val="accent3"/>
              </a:buClr>
              <a:buSzPts val="1946"/>
              <a:buFont typeface="Proxima Nova"/>
              <a:buNone/>
            </a:pPr>
            <a:r>
              <a:rPr b="0" i="0" lang="en" sz="1600" u="none" cap="none" strike="noStrike">
                <a:solidFill>
                  <a:schemeClr val="accent3"/>
                </a:solidFill>
                <a:latin typeface="Proxima Nova"/>
                <a:ea typeface="Proxima Nova"/>
                <a:cs typeface="Proxima Nova"/>
                <a:sym typeface="Proxima Nova"/>
              </a:rPr>
              <a:t>95 percent confidence interval = 0.1549121 0.2909393</a:t>
            </a:r>
            <a:endParaRPr b="0" i="0" sz="1600" u="none" cap="none" strike="noStrike">
              <a:solidFill>
                <a:schemeClr val="accent3"/>
              </a:solidFill>
              <a:latin typeface="Proxima Nova"/>
              <a:ea typeface="Proxima Nova"/>
              <a:cs typeface="Proxima Nova"/>
              <a:sym typeface="Proxima Nova"/>
            </a:endParaRPr>
          </a:p>
          <a:p>
            <a:pPr indent="0" lvl="0" marL="114300" marR="0" rtl="0" algn="l">
              <a:lnSpc>
                <a:spcPct val="115000"/>
              </a:lnSpc>
              <a:spcBef>
                <a:spcPts val="0"/>
              </a:spcBef>
              <a:spcAft>
                <a:spcPts val="0"/>
              </a:spcAft>
              <a:buClr>
                <a:schemeClr val="accent3"/>
              </a:buClr>
              <a:buSzPts val="1946"/>
              <a:buFont typeface="Proxima Nova"/>
              <a:buNone/>
            </a:pPr>
            <a:r>
              <a:t/>
            </a:r>
            <a:endParaRPr b="0" i="0" sz="1600" u="none" cap="none" strike="noStrike">
              <a:solidFill>
                <a:schemeClr val="accent3"/>
              </a:solidFill>
              <a:latin typeface="Proxima Nova"/>
              <a:ea typeface="Proxima Nova"/>
              <a:cs typeface="Proxima Nova"/>
              <a:sym typeface="Proxima Nova"/>
            </a:endParaRPr>
          </a:p>
          <a:p>
            <a:pPr indent="0" lvl="0" marL="114300" marR="0" rtl="0" algn="l">
              <a:lnSpc>
                <a:spcPct val="115000"/>
              </a:lnSpc>
              <a:spcBef>
                <a:spcPts val="0"/>
              </a:spcBef>
              <a:spcAft>
                <a:spcPts val="0"/>
              </a:spcAft>
              <a:buClr>
                <a:schemeClr val="accent3"/>
              </a:buClr>
              <a:buSzPts val="1946"/>
              <a:buFont typeface="Proxima Nova"/>
              <a:buNone/>
            </a:pPr>
            <a:r>
              <a:rPr b="0" i="0" lang="en" sz="1600" u="none" cap="none" strike="noStrike">
                <a:solidFill>
                  <a:schemeClr val="accent3"/>
                </a:solidFill>
                <a:latin typeface="Proxima Nova"/>
                <a:ea typeface="Proxima Nova"/>
                <a:cs typeface="Proxima Nova"/>
                <a:sym typeface="Proxima Nova"/>
              </a:rPr>
              <a:t>Note that Kryz and Buduch (outliers in the bottom) are influenced by Azerbaijani</a:t>
            </a:r>
            <a:endParaRPr/>
          </a:p>
        </p:txBody>
      </p:sp>
      <p:pic>
        <p:nvPicPr>
          <p:cNvPr id="487" name="Google Shape;487;p63"/>
          <p:cNvPicPr preferRelativeResize="0"/>
          <p:nvPr/>
        </p:nvPicPr>
        <p:blipFill rotWithShape="1">
          <a:blip r:embed="rId3">
            <a:alphaModFix/>
          </a:blip>
          <a:srcRect b="0" l="0" r="0" t="0"/>
          <a:stretch/>
        </p:blipFill>
        <p:spPr>
          <a:xfrm>
            <a:off x="2816521" y="1210431"/>
            <a:ext cx="5534681" cy="3488044"/>
          </a:xfrm>
          <a:prstGeom prst="rect">
            <a:avLst/>
          </a:prstGeom>
          <a:noFill/>
          <a:ln>
            <a:noFill/>
          </a:ln>
        </p:spPr>
      </p:pic>
      <p:sp>
        <p:nvSpPr>
          <p:cNvPr id="488" name="Google Shape;48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TTRph and altitude (Andic)</a:t>
            </a:r>
            <a:endParaRPr/>
          </a:p>
        </p:txBody>
      </p:sp>
      <p:sp>
        <p:nvSpPr>
          <p:cNvPr id="494" name="Google Shape;494;p64"/>
          <p:cNvSpPr txBox="1"/>
          <p:nvPr/>
        </p:nvSpPr>
        <p:spPr>
          <a:xfrm>
            <a:off x="311699" y="1152475"/>
            <a:ext cx="2460600" cy="3546000"/>
          </a:xfrm>
          <a:prstGeom prst="rect">
            <a:avLst/>
          </a:prstGeom>
          <a:noFill/>
          <a:ln>
            <a:noFill/>
          </a:ln>
        </p:spPr>
        <p:txBody>
          <a:bodyPr anchorCtr="0" anchor="t" bIns="91425" lIns="91425" spcFirstLastPara="1" rIns="91425" wrap="square" tIns="91425">
            <a:normAutofit/>
          </a:bodyPr>
          <a:lstStyle/>
          <a:p>
            <a:pPr indent="0" lvl="0" marL="114300" marR="0" rtl="0" algn="l">
              <a:lnSpc>
                <a:spcPct val="115000"/>
              </a:lnSpc>
              <a:spcBef>
                <a:spcPts val="0"/>
              </a:spcBef>
              <a:spcAft>
                <a:spcPts val="0"/>
              </a:spcAft>
              <a:buClr>
                <a:schemeClr val="accent3"/>
              </a:buClr>
              <a:buSzPts val="1800"/>
              <a:buFont typeface="Proxima Nova"/>
              <a:buNone/>
            </a:pPr>
            <a:r>
              <a:rPr b="0" i="0" lang="en" sz="1600" u="none" cap="none" strike="noStrike">
                <a:solidFill>
                  <a:schemeClr val="accent3"/>
                </a:solidFill>
                <a:latin typeface="Proxima Nova"/>
                <a:ea typeface="Proxima Nova"/>
                <a:cs typeface="Proxima Nova"/>
                <a:sym typeface="Proxima Nova"/>
              </a:rPr>
              <a:t>The results of </a:t>
            </a:r>
            <a:r>
              <a:rPr b="1" i="0" lang="en" sz="1600" u="none" cap="none" strike="noStrike">
                <a:solidFill>
                  <a:srgbClr val="E06666"/>
                </a:solidFill>
                <a:latin typeface="Proxima Nova"/>
                <a:ea typeface="Proxima Nova"/>
                <a:cs typeface="Proxima Nova"/>
                <a:sym typeface="Proxima Nova"/>
              </a:rPr>
              <a:t>cor.test()</a:t>
            </a:r>
            <a:r>
              <a:rPr b="0" i="0" lang="en" sz="1600" u="none" cap="none" strike="noStrike">
                <a:solidFill>
                  <a:schemeClr val="accent3"/>
                </a:solidFill>
                <a:latin typeface="Proxima Nova"/>
                <a:ea typeface="Proxima Nova"/>
                <a:cs typeface="Proxima Nova"/>
                <a:sym typeface="Proxima Nova"/>
              </a:rPr>
              <a:t> applied to the TTRph distribution vs. elevation:</a:t>
            </a:r>
            <a:endParaRPr/>
          </a:p>
          <a:p>
            <a:pPr indent="0" lvl="0" marL="114300" marR="0" rtl="0" algn="l">
              <a:lnSpc>
                <a:spcPct val="115000"/>
              </a:lnSpc>
              <a:spcBef>
                <a:spcPts val="600"/>
              </a:spcBef>
              <a:spcAft>
                <a:spcPts val="0"/>
              </a:spcAft>
              <a:buClr>
                <a:schemeClr val="accent3"/>
              </a:buClr>
              <a:buSzPts val="1800"/>
              <a:buFont typeface="Proxima Nova"/>
              <a:buNone/>
            </a:pPr>
            <a:r>
              <a:rPr b="1" i="0" lang="en" sz="1600" u="none" cap="none" strike="noStrike">
                <a:solidFill>
                  <a:schemeClr val="accent3"/>
                </a:solidFill>
                <a:latin typeface="Proxima Nova"/>
                <a:ea typeface="Proxima Nova"/>
                <a:cs typeface="Proxima Nova"/>
                <a:sym typeface="Proxima Nova"/>
              </a:rPr>
              <a:t>c</a:t>
            </a:r>
            <a:r>
              <a:rPr b="1" i="0" lang="en" sz="1600" u="none" cap="none" strike="noStrike">
                <a:solidFill>
                  <a:schemeClr val="accent3"/>
                </a:solidFill>
                <a:latin typeface="Proxima Nova"/>
                <a:ea typeface="Proxima Nova"/>
                <a:cs typeface="Proxima Nova"/>
                <a:sym typeface="Proxima Nova"/>
              </a:rPr>
              <a:t>or = 0.03691314</a:t>
            </a:r>
            <a:endParaRPr b="1"/>
          </a:p>
          <a:p>
            <a:pPr indent="0" lvl="0" marL="114300" marR="0" rtl="0" algn="l">
              <a:lnSpc>
                <a:spcPct val="115000"/>
              </a:lnSpc>
              <a:spcBef>
                <a:spcPts val="0"/>
              </a:spcBef>
              <a:spcAft>
                <a:spcPts val="0"/>
              </a:spcAft>
              <a:buClr>
                <a:schemeClr val="accent3"/>
              </a:buClr>
              <a:buSzPts val="1800"/>
              <a:buFont typeface="Proxima Nova"/>
              <a:buNone/>
            </a:pPr>
            <a:r>
              <a:rPr lang="en" sz="1600">
                <a:solidFill>
                  <a:schemeClr val="accent3"/>
                </a:solidFill>
                <a:latin typeface="Proxima Nova"/>
                <a:ea typeface="Proxima Nova"/>
                <a:cs typeface="Proxima Nova"/>
                <a:sym typeface="Proxima Nova"/>
              </a:rPr>
              <a:t>p-value = 0.4912</a:t>
            </a:r>
            <a:endParaRPr sz="1600">
              <a:solidFill>
                <a:schemeClr val="accent3"/>
              </a:solidFill>
              <a:latin typeface="Proxima Nova"/>
              <a:ea typeface="Proxima Nova"/>
              <a:cs typeface="Proxima Nova"/>
              <a:sym typeface="Proxima Nova"/>
            </a:endParaRPr>
          </a:p>
          <a:p>
            <a:pPr indent="0" lvl="0" marL="114300" marR="0" rtl="0" algn="l">
              <a:lnSpc>
                <a:spcPct val="115000"/>
              </a:lnSpc>
              <a:spcBef>
                <a:spcPts val="0"/>
              </a:spcBef>
              <a:spcAft>
                <a:spcPts val="0"/>
              </a:spcAft>
              <a:buClr>
                <a:schemeClr val="accent3"/>
              </a:buClr>
              <a:buSzPts val="1800"/>
              <a:buFont typeface="Proxima Nova"/>
              <a:buNone/>
            </a:pPr>
            <a:r>
              <a:rPr b="0" i="0" lang="en" sz="1600" u="none" cap="none" strike="noStrike">
                <a:solidFill>
                  <a:schemeClr val="accent3"/>
                </a:solidFill>
                <a:latin typeface="Proxima Nova"/>
                <a:ea typeface="Proxima Nova"/>
                <a:cs typeface="Proxima Nova"/>
                <a:sym typeface="Proxima Nova"/>
              </a:rPr>
              <a:t>95 percent confidence interval =</a:t>
            </a:r>
            <a:endParaRPr/>
          </a:p>
          <a:p>
            <a:pPr indent="0" lvl="0" marL="114300" marR="0" rtl="0" algn="l">
              <a:lnSpc>
                <a:spcPct val="115000"/>
              </a:lnSpc>
              <a:spcBef>
                <a:spcPts val="0"/>
              </a:spcBef>
              <a:spcAft>
                <a:spcPts val="0"/>
              </a:spcAft>
              <a:buClr>
                <a:schemeClr val="accent3"/>
              </a:buClr>
              <a:buSzPts val="1800"/>
              <a:buFont typeface="Proxima Nova"/>
              <a:buNone/>
            </a:pPr>
            <a:r>
              <a:rPr b="0" i="0" lang="en" sz="1600" u="none" cap="none" strike="noStrike">
                <a:solidFill>
                  <a:schemeClr val="accent3"/>
                </a:solidFill>
                <a:latin typeface="Proxima Nova"/>
                <a:ea typeface="Proxima Nova"/>
                <a:cs typeface="Proxima Nova"/>
                <a:sym typeface="Proxima Nova"/>
              </a:rPr>
              <a:t>-0.06818052 0.14119659</a:t>
            </a:r>
            <a:endParaRPr b="0" i="0" sz="1600" u="none" cap="none" strike="noStrike">
              <a:solidFill>
                <a:schemeClr val="accent3"/>
              </a:solidFill>
              <a:latin typeface="Proxima Nova"/>
              <a:ea typeface="Proxima Nova"/>
              <a:cs typeface="Proxima Nova"/>
              <a:sym typeface="Proxima Nova"/>
            </a:endParaRPr>
          </a:p>
          <a:p>
            <a:pPr indent="0" lvl="0" marL="114300" marR="0" rtl="0" algn="l">
              <a:lnSpc>
                <a:spcPct val="115000"/>
              </a:lnSpc>
              <a:spcBef>
                <a:spcPts val="0"/>
              </a:spcBef>
              <a:spcAft>
                <a:spcPts val="0"/>
              </a:spcAft>
              <a:buClr>
                <a:schemeClr val="accent3"/>
              </a:buClr>
              <a:buSzPts val="1800"/>
              <a:buFont typeface="Proxima Nova"/>
              <a:buNone/>
            </a:pPr>
            <a:r>
              <a:t/>
            </a:r>
            <a:endParaRPr b="0" i="0" sz="1600" u="none" cap="none" strike="noStrike">
              <a:solidFill>
                <a:schemeClr val="accent3"/>
              </a:solidFill>
              <a:latin typeface="Proxima Nova"/>
              <a:ea typeface="Proxima Nova"/>
              <a:cs typeface="Proxima Nova"/>
              <a:sym typeface="Proxima Nova"/>
            </a:endParaRPr>
          </a:p>
        </p:txBody>
      </p:sp>
      <p:pic>
        <p:nvPicPr>
          <p:cNvPr id="495" name="Google Shape;495;p64"/>
          <p:cNvPicPr preferRelativeResize="0"/>
          <p:nvPr/>
        </p:nvPicPr>
        <p:blipFill rotWithShape="1">
          <a:blip r:embed="rId3">
            <a:alphaModFix/>
          </a:blip>
          <a:srcRect b="0" l="0" r="0" t="0"/>
          <a:stretch/>
        </p:blipFill>
        <p:spPr>
          <a:xfrm>
            <a:off x="2898844" y="1152475"/>
            <a:ext cx="5517678" cy="3458487"/>
          </a:xfrm>
          <a:prstGeom prst="rect">
            <a:avLst/>
          </a:prstGeom>
          <a:noFill/>
          <a:ln>
            <a:noFill/>
          </a:ln>
        </p:spPr>
      </p:pic>
      <p:sp>
        <p:nvSpPr>
          <p:cNvPr id="496" name="Google Shape;496;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TTRph and altitude (Tsezic)</a:t>
            </a:r>
            <a:endParaRPr/>
          </a:p>
        </p:txBody>
      </p:sp>
      <p:sp>
        <p:nvSpPr>
          <p:cNvPr id="502" name="Google Shape;502;p65"/>
          <p:cNvSpPr txBox="1"/>
          <p:nvPr/>
        </p:nvSpPr>
        <p:spPr>
          <a:xfrm>
            <a:off x="311700" y="1152475"/>
            <a:ext cx="2702100" cy="3546000"/>
          </a:xfrm>
          <a:prstGeom prst="rect">
            <a:avLst/>
          </a:prstGeom>
          <a:noFill/>
          <a:ln>
            <a:noFill/>
          </a:ln>
        </p:spPr>
        <p:txBody>
          <a:bodyPr anchorCtr="0" anchor="t" bIns="91425" lIns="91425" spcFirstLastPara="1" rIns="91425" wrap="square" tIns="91425">
            <a:normAutofit/>
          </a:bodyPr>
          <a:lstStyle/>
          <a:p>
            <a:pPr indent="0" lvl="0" marL="114300" marR="0" rtl="0" algn="l">
              <a:lnSpc>
                <a:spcPct val="115000"/>
              </a:lnSpc>
              <a:spcBef>
                <a:spcPts val="0"/>
              </a:spcBef>
              <a:spcAft>
                <a:spcPts val="0"/>
              </a:spcAft>
              <a:buClr>
                <a:schemeClr val="accent3"/>
              </a:buClr>
              <a:buSzPts val="1800"/>
              <a:buFont typeface="Proxima Nova"/>
              <a:buNone/>
            </a:pPr>
            <a:r>
              <a:rPr b="0" i="0" lang="en" sz="1600" u="none" cap="none" strike="noStrike">
                <a:solidFill>
                  <a:schemeClr val="accent3"/>
                </a:solidFill>
                <a:latin typeface="Proxima Nova"/>
                <a:ea typeface="Proxima Nova"/>
                <a:cs typeface="Proxima Nova"/>
                <a:sym typeface="Proxima Nova"/>
              </a:rPr>
              <a:t>The results of </a:t>
            </a:r>
            <a:r>
              <a:rPr b="1" i="0" lang="en" sz="1600" u="none" cap="none" strike="noStrike">
                <a:solidFill>
                  <a:srgbClr val="E06666"/>
                </a:solidFill>
                <a:latin typeface="Proxima Nova"/>
                <a:ea typeface="Proxima Nova"/>
                <a:cs typeface="Proxima Nova"/>
                <a:sym typeface="Proxima Nova"/>
              </a:rPr>
              <a:t>cor.test()</a:t>
            </a:r>
            <a:r>
              <a:rPr b="0" i="0" lang="en" sz="1600" u="none" cap="none" strike="noStrike">
                <a:solidFill>
                  <a:schemeClr val="accent3"/>
                </a:solidFill>
                <a:latin typeface="Proxima Nova"/>
                <a:ea typeface="Proxima Nova"/>
                <a:cs typeface="Proxima Nova"/>
                <a:sym typeface="Proxima Nova"/>
              </a:rPr>
              <a:t> applied to the TTRph distribution vs. elevation:</a:t>
            </a:r>
            <a:endParaRPr/>
          </a:p>
          <a:p>
            <a:pPr indent="0" lvl="0" marL="114300" marR="0" rtl="0" algn="l">
              <a:lnSpc>
                <a:spcPct val="115000"/>
              </a:lnSpc>
              <a:spcBef>
                <a:spcPts val="600"/>
              </a:spcBef>
              <a:spcAft>
                <a:spcPts val="0"/>
              </a:spcAft>
              <a:buClr>
                <a:schemeClr val="accent3"/>
              </a:buClr>
              <a:buSzPts val="1800"/>
              <a:buFont typeface="Proxima Nova"/>
              <a:buNone/>
            </a:pPr>
            <a:r>
              <a:rPr b="1" i="0" lang="en" sz="1600" u="none" cap="none" strike="noStrike">
                <a:solidFill>
                  <a:schemeClr val="accent3"/>
                </a:solidFill>
                <a:latin typeface="Proxima Nova"/>
                <a:ea typeface="Proxima Nova"/>
                <a:cs typeface="Proxima Nova"/>
                <a:sym typeface="Proxima Nova"/>
              </a:rPr>
              <a:t>cor = -0.6020456</a:t>
            </a:r>
            <a:endParaRPr b="1"/>
          </a:p>
          <a:p>
            <a:pPr indent="0" lvl="0" marL="114300" marR="0" rtl="0" algn="l">
              <a:lnSpc>
                <a:spcPct val="115000"/>
              </a:lnSpc>
              <a:spcBef>
                <a:spcPts val="0"/>
              </a:spcBef>
              <a:spcAft>
                <a:spcPts val="0"/>
              </a:spcAft>
              <a:buClr>
                <a:schemeClr val="accent3"/>
              </a:buClr>
              <a:buSzPts val="1800"/>
              <a:buFont typeface="Proxima Nova"/>
              <a:buNone/>
            </a:pPr>
            <a:r>
              <a:rPr lang="en" sz="1600">
                <a:solidFill>
                  <a:schemeClr val="accent3"/>
                </a:solidFill>
                <a:latin typeface="Proxima Nova"/>
                <a:ea typeface="Proxima Nova"/>
                <a:cs typeface="Proxima Nova"/>
                <a:sym typeface="Proxima Nova"/>
              </a:rPr>
              <a:t>p-value &lt; 2.2e-16</a:t>
            </a:r>
            <a:endParaRPr sz="1600">
              <a:solidFill>
                <a:schemeClr val="accent3"/>
              </a:solidFill>
              <a:latin typeface="Proxima Nova"/>
              <a:ea typeface="Proxima Nova"/>
              <a:cs typeface="Proxima Nova"/>
              <a:sym typeface="Proxima Nova"/>
            </a:endParaRPr>
          </a:p>
          <a:p>
            <a:pPr indent="0" lvl="0" marL="114300" marR="0" rtl="0" algn="l">
              <a:lnSpc>
                <a:spcPct val="115000"/>
              </a:lnSpc>
              <a:spcBef>
                <a:spcPts val="0"/>
              </a:spcBef>
              <a:spcAft>
                <a:spcPts val="0"/>
              </a:spcAft>
              <a:buClr>
                <a:schemeClr val="accent3"/>
              </a:buClr>
              <a:buSzPts val="1800"/>
              <a:buFont typeface="Proxima Nova"/>
              <a:buNone/>
            </a:pPr>
            <a:r>
              <a:rPr b="0" i="0" lang="en" sz="1600" u="none" cap="none" strike="noStrike">
                <a:solidFill>
                  <a:schemeClr val="accent3"/>
                </a:solidFill>
                <a:latin typeface="Proxima Nova"/>
                <a:ea typeface="Proxima Nova"/>
                <a:cs typeface="Proxima Nova"/>
                <a:sym typeface="Proxima Nova"/>
              </a:rPr>
              <a:t>95 percent confidence interval =</a:t>
            </a:r>
            <a:r>
              <a:rPr lang="en"/>
              <a:t> </a:t>
            </a:r>
            <a:r>
              <a:rPr b="0" i="0" lang="en" sz="1600" u="none" cap="none" strike="noStrike">
                <a:solidFill>
                  <a:schemeClr val="accent3"/>
                </a:solidFill>
                <a:latin typeface="Proxima Nova"/>
                <a:ea typeface="Proxima Nova"/>
                <a:cs typeface="Proxima Nova"/>
                <a:sym typeface="Proxima Nova"/>
              </a:rPr>
              <a:t>-0.6696334</a:t>
            </a:r>
            <a:endParaRPr/>
          </a:p>
          <a:p>
            <a:pPr indent="0" lvl="0" marL="114300" marR="0" rtl="0" algn="l">
              <a:lnSpc>
                <a:spcPct val="115000"/>
              </a:lnSpc>
              <a:spcBef>
                <a:spcPts val="0"/>
              </a:spcBef>
              <a:spcAft>
                <a:spcPts val="0"/>
              </a:spcAft>
              <a:buClr>
                <a:schemeClr val="accent3"/>
              </a:buClr>
              <a:buSzPts val="1800"/>
              <a:buFont typeface="Proxima Nova"/>
              <a:buNone/>
            </a:pPr>
            <a:r>
              <a:rPr b="0" i="0" lang="en" sz="1600" u="none" cap="none" strike="noStrike">
                <a:solidFill>
                  <a:schemeClr val="accent3"/>
                </a:solidFill>
                <a:latin typeface="Proxima Nova"/>
                <a:ea typeface="Proxima Nova"/>
                <a:cs typeface="Proxima Nova"/>
                <a:sym typeface="Proxima Nova"/>
              </a:rPr>
              <a:t>-0.5245677</a:t>
            </a:r>
            <a:endParaRPr/>
          </a:p>
        </p:txBody>
      </p:sp>
      <p:pic>
        <p:nvPicPr>
          <p:cNvPr id="503" name="Google Shape;503;p65"/>
          <p:cNvPicPr preferRelativeResize="0"/>
          <p:nvPr/>
        </p:nvPicPr>
        <p:blipFill rotWithShape="1">
          <a:blip r:embed="rId3">
            <a:alphaModFix/>
          </a:blip>
          <a:srcRect b="0" l="0" r="0" t="0"/>
          <a:stretch/>
        </p:blipFill>
        <p:spPr>
          <a:xfrm>
            <a:off x="3115671" y="1254046"/>
            <a:ext cx="5377976" cy="3342857"/>
          </a:xfrm>
          <a:prstGeom prst="rect">
            <a:avLst/>
          </a:prstGeom>
          <a:noFill/>
          <a:ln>
            <a:noFill/>
          </a:ln>
        </p:spPr>
      </p:pic>
      <p:sp>
        <p:nvSpPr>
          <p:cNvPr id="504" name="Google Shape;50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TTRs and altitude (all lects)</a:t>
            </a:r>
            <a:endParaRPr/>
          </a:p>
        </p:txBody>
      </p:sp>
      <p:sp>
        <p:nvSpPr>
          <p:cNvPr id="510" name="Google Shape;510;p66"/>
          <p:cNvSpPr txBox="1"/>
          <p:nvPr>
            <p:ph idx="1" type="body"/>
          </p:nvPr>
        </p:nvSpPr>
        <p:spPr>
          <a:xfrm>
            <a:off x="311700" y="1152475"/>
            <a:ext cx="2562600" cy="3606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Results of </a:t>
            </a:r>
            <a:r>
              <a:rPr b="1" lang="en">
                <a:solidFill>
                  <a:srgbClr val="E06666"/>
                </a:solidFill>
              </a:rPr>
              <a:t>cor.test()</a:t>
            </a:r>
            <a:r>
              <a:rPr lang="en"/>
              <a:t>:</a:t>
            </a:r>
            <a:endParaRPr/>
          </a:p>
          <a:p>
            <a:pPr indent="0" lvl="0" marL="0" rtl="0" algn="l">
              <a:spcBef>
                <a:spcPts val="1200"/>
              </a:spcBef>
              <a:spcAft>
                <a:spcPts val="0"/>
              </a:spcAft>
              <a:buNone/>
            </a:pPr>
            <a:r>
              <a:rPr b="1" lang="en"/>
              <a:t>cor = 0.03653769</a:t>
            </a:r>
            <a:r>
              <a:rPr lang="en"/>
              <a:t> </a:t>
            </a:r>
            <a:endParaRPr/>
          </a:p>
          <a:p>
            <a:pPr indent="0" lvl="0" marL="0" rtl="0" algn="l">
              <a:spcBef>
                <a:spcPts val="1200"/>
              </a:spcBef>
              <a:spcAft>
                <a:spcPts val="0"/>
              </a:spcAft>
              <a:buNone/>
            </a:pPr>
            <a:r>
              <a:rPr lang="en"/>
              <a:t>p-value = 0.1441</a:t>
            </a:r>
            <a:endParaRPr/>
          </a:p>
          <a:p>
            <a:pPr indent="0" lvl="0" marL="0" rtl="0" algn="l">
              <a:spcBef>
                <a:spcPts val="1200"/>
              </a:spcBef>
              <a:spcAft>
                <a:spcPts val="0"/>
              </a:spcAft>
              <a:buNone/>
            </a:pPr>
            <a:r>
              <a:rPr lang="en"/>
              <a:t>95 percent confidence interval:</a:t>
            </a:r>
            <a:endParaRPr/>
          </a:p>
          <a:p>
            <a:pPr indent="0" lvl="0" marL="0" rtl="0" algn="l">
              <a:spcBef>
                <a:spcPts val="1200"/>
              </a:spcBef>
              <a:spcAft>
                <a:spcPts val="0"/>
              </a:spcAft>
              <a:buNone/>
            </a:pPr>
            <a:r>
              <a:rPr lang="en"/>
              <a:t> -0.01249049  0.08539061</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511" name="Google Shape;511;p66"/>
          <p:cNvPicPr preferRelativeResize="0"/>
          <p:nvPr/>
        </p:nvPicPr>
        <p:blipFill>
          <a:blip r:embed="rId3">
            <a:alphaModFix/>
          </a:blip>
          <a:stretch>
            <a:fillRect/>
          </a:stretch>
        </p:blipFill>
        <p:spPr>
          <a:xfrm>
            <a:off x="2967400" y="1017725"/>
            <a:ext cx="6071391" cy="3961975"/>
          </a:xfrm>
          <a:prstGeom prst="rect">
            <a:avLst/>
          </a:prstGeom>
          <a:noFill/>
          <a:ln>
            <a:noFill/>
          </a:ln>
        </p:spPr>
      </p:pic>
      <p:sp>
        <p:nvSpPr>
          <p:cNvPr id="512" name="Google Shape;512;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TTRs and altitude (Lezgic)</a:t>
            </a:r>
            <a:endParaRPr/>
          </a:p>
        </p:txBody>
      </p:sp>
      <p:sp>
        <p:nvSpPr>
          <p:cNvPr id="518" name="Google Shape;518;p67"/>
          <p:cNvSpPr txBox="1"/>
          <p:nvPr>
            <p:ph idx="1" type="body"/>
          </p:nvPr>
        </p:nvSpPr>
        <p:spPr>
          <a:xfrm>
            <a:off x="311700" y="1152475"/>
            <a:ext cx="2469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Results of </a:t>
            </a:r>
            <a:r>
              <a:rPr b="1" lang="en">
                <a:solidFill>
                  <a:srgbClr val="E06666"/>
                </a:solidFill>
              </a:rPr>
              <a:t>cor.test()</a:t>
            </a:r>
            <a:r>
              <a:rPr lang="en"/>
              <a:t>:</a:t>
            </a:r>
            <a:endParaRPr/>
          </a:p>
          <a:p>
            <a:pPr indent="0" lvl="0" marL="0" rtl="0" algn="l">
              <a:spcBef>
                <a:spcPts val="1200"/>
              </a:spcBef>
              <a:spcAft>
                <a:spcPts val="0"/>
              </a:spcAft>
              <a:buNone/>
            </a:pPr>
            <a:r>
              <a:rPr b="1" lang="en"/>
              <a:t>cor = 0.3077272</a:t>
            </a:r>
            <a:endParaRPr b="1"/>
          </a:p>
          <a:p>
            <a:pPr indent="0" lvl="0" marL="0" rtl="0" algn="l">
              <a:spcBef>
                <a:spcPts val="1200"/>
              </a:spcBef>
              <a:spcAft>
                <a:spcPts val="0"/>
              </a:spcAft>
              <a:buNone/>
            </a:pPr>
            <a:r>
              <a:rPr lang="en"/>
              <a:t>p-value &lt; 2.2e-16</a:t>
            </a:r>
            <a:endParaRPr/>
          </a:p>
          <a:p>
            <a:pPr indent="0" lvl="0" marL="0" rtl="0" algn="l">
              <a:spcBef>
                <a:spcPts val="1200"/>
              </a:spcBef>
              <a:spcAft>
                <a:spcPts val="0"/>
              </a:spcAft>
              <a:buNone/>
            </a:pPr>
            <a:r>
              <a:rPr lang="en"/>
              <a:t>95 percent confidence interval:  0.2414579 0.3711398</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519" name="Google Shape;519;p67"/>
          <p:cNvPicPr preferRelativeResize="0"/>
          <p:nvPr/>
        </p:nvPicPr>
        <p:blipFill>
          <a:blip r:embed="rId3">
            <a:alphaModFix/>
          </a:blip>
          <a:stretch>
            <a:fillRect/>
          </a:stretch>
        </p:blipFill>
        <p:spPr>
          <a:xfrm>
            <a:off x="2955900" y="1152475"/>
            <a:ext cx="5876402" cy="3670679"/>
          </a:xfrm>
          <a:prstGeom prst="rect">
            <a:avLst/>
          </a:prstGeom>
          <a:noFill/>
          <a:ln>
            <a:noFill/>
          </a:ln>
        </p:spPr>
      </p:pic>
      <p:sp>
        <p:nvSpPr>
          <p:cNvPr id="520" name="Google Shape;520;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TTRs and altitude (Andic)</a:t>
            </a:r>
            <a:endParaRPr/>
          </a:p>
        </p:txBody>
      </p:sp>
      <p:sp>
        <p:nvSpPr>
          <p:cNvPr id="526" name="Google Shape;526;p68"/>
          <p:cNvSpPr txBox="1"/>
          <p:nvPr>
            <p:ph idx="1" type="body"/>
          </p:nvPr>
        </p:nvSpPr>
        <p:spPr>
          <a:xfrm>
            <a:off x="311700" y="1152475"/>
            <a:ext cx="2469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Results of </a:t>
            </a:r>
            <a:r>
              <a:rPr b="1" lang="en">
                <a:solidFill>
                  <a:srgbClr val="E06666"/>
                </a:solidFill>
              </a:rPr>
              <a:t>cor.test()</a:t>
            </a:r>
            <a:r>
              <a:rPr lang="en"/>
              <a:t>:</a:t>
            </a:r>
            <a:endParaRPr/>
          </a:p>
          <a:p>
            <a:pPr indent="0" lvl="0" marL="0" rtl="0" algn="l">
              <a:spcBef>
                <a:spcPts val="1200"/>
              </a:spcBef>
              <a:spcAft>
                <a:spcPts val="0"/>
              </a:spcAft>
              <a:buNone/>
            </a:pPr>
            <a:r>
              <a:rPr b="1" lang="en"/>
              <a:t>cor = 0.2634208 </a:t>
            </a:r>
            <a:endParaRPr b="1"/>
          </a:p>
          <a:p>
            <a:pPr indent="0" lvl="0" marL="0" rtl="0" algn="l">
              <a:spcBef>
                <a:spcPts val="1200"/>
              </a:spcBef>
              <a:spcAft>
                <a:spcPts val="0"/>
              </a:spcAft>
              <a:buNone/>
            </a:pPr>
            <a:r>
              <a:rPr lang="en"/>
              <a:t>p-value = 5.76e-07</a:t>
            </a:r>
            <a:endParaRPr/>
          </a:p>
          <a:p>
            <a:pPr indent="0" lvl="0" marL="0" rtl="0" algn="l">
              <a:spcBef>
                <a:spcPts val="1200"/>
              </a:spcBef>
              <a:spcAft>
                <a:spcPts val="0"/>
              </a:spcAft>
              <a:buNone/>
            </a:pPr>
            <a:r>
              <a:rPr lang="en"/>
              <a:t>95 percent confidence interval:</a:t>
            </a:r>
            <a:endParaRPr/>
          </a:p>
          <a:p>
            <a:pPr indent="0" lvl="0" marL="0" rtl="0" algn="l">
              <a:spcBef>
                <a:spcPts val="1200"/>
              </a:spcBef>
              <a:spcAft>
                <a:spcPts val="0"/>
              </a:spcAft>
              <a:buNone/>
            </a:pPr>
            <a:r>
              <a:rPr lang="en"/>
              <a:t> 0.1630947 0.3583549</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527" name="Google Shape;527;p68"/>
          <p:cNvPicPr preferRelativeResize="0"/>
          <p:nvPr/>
        </p:nvPicPr>
        <p:blipFill>
          <a:blip r:embed="rId3">
            <a:alphaModFix/>
          </a:blip>
          <a:stretch>
            <a:fillRect/>
          </a:stretch>
        </p:blipFill>
        <p:spPr>
          <a:xfrm>
            <a:off x="2933700" y="1170125"/>
            <a:ext cx="6057898" cy="3793835"/>
          </a:xfrm>
          <a:prstGeom prst="rect">
            <a:avLst/>
          </a:prstGeom>
          <a:noFill/>
          <a:ln>
            <a:noFill/>
          </a:ln>
        </p:spPr>
      </p:pic>
      <p:sp>
        <p:nvSpPr>
          <p:cNvPr id="528" name="Google Shape;528;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TTRs and altitude (Tsezic)</a:t>
            </a:r>
            <a:endParaRPr/>
          </a:p>
        </p:txBody>
      </p:sp>
      <p:sp>
        <p:nvSpPr>
          <p:cNvPr id="534" name="Google Shape;534;p69"/>
          <p:cNvSpPr txBox="1"/>
          <p:nvPr>
            <p:ph idx="1" type="body"/>
          </p:nvPr>
        </p:nvSpPr>
        <p:spPr>
          <a:xfrm>
            <a:off x="311700" y="1152475"/>
            <a:ext cx="2469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Results of </a:t>
            </a:r>
            <a:r>
              <a:rPr b="1" lang="en">
                <a:solidFill>
                  <a:srgbClr val="E06666"/>
                </a:solidFill>
              </a:rPr>
              <a:t>cor.test()</a:t>
            </a:r>
            <a:r>
              <a:rPr lang="en"/>
              <a:t>:</a:t>
            </a:r>
            <a:endParaRPr/>
          </a:p>
          <a:p>
            <a:pPr indent="0" lvl="0" marL="0" rtl="0" algn="l">
              <a:spcBef>
                <a:spcPts val="1200"/>
              </a:spcBef>
              <a:spcAft>
                <a:spcPts val="0"/>
              </a:spcAft>
              <a:buNone/>
            </a:pPr>
            <a:r>
              <a:rPr b="1" lang="en"/>
              <a:t>cor = -0.5037982</a:t>
            </a:r>
            <a:r>
              <a:rPr lang="en"/>
              <a:t> </a:t>
            </a:r>
            <a:endParaRPr/>
          </a:p>
          <a:p>
            <a:pPr indent="0" lvl="0" marL="0" rtl="0" algn="l">
              <a:spcBef>
                <a:spcPts val="1200"/>
              </a:spcBef>
              <a:spcAft>
                <a:spcPts val="0"/>
              </a:spcAft>
              <a:buNone/>
            </a:pPr>
            <a:r>
              <a:rPr lang="en"/>
              <a:t>p-value &lt; 2.2e-16</a:t>
            </a:r>
            <a:endParaRPr/>
          </a:p>
          <a:p>
            <a:pPr indent="0" lvl="0" marL="0" rtl="0" algn="l">
              <a:spcBef>
                <a:spcPts val="1200"/>
              </a:spcBef>
              <a:spcAft>
                <a:spcPts val="0"/>
              </a:spcAft>
              <a:buNone/>
            </a:pPr>
            <a:r>
              <a:rPr lang="en"/>
              <a:t>95 percent confidence interval:</a:t>
            </a:r>
            <a:endParaRPr/>
          </a:p>
          <a:p>
            <a:pPr indent="0" lvl="0" marL="0" rtl="0" algn="l">
              <a:spcBef>
                <a:spcPts val="1200"/>
              </a:spcBef>
              <a:spcAft>
                <a:spcPts val="0"/>
              </a:spcAft>
              <a:buNone/>
            </a:pPr>
            <a:r>
              <a:rPr lang="en"/>
              <a:t> -0.5837366 -0.4141869</a:t>
            </a:r>
            <a:endParaRPr/>
          </a:p>
          <a:p>
            <a:pPr indent="0" lvl="0" marL="0" rtl="0" algn="l">
              <a:spcBef>
                <a:spcPts val="1200"/>
              </a:spcBef>
              <a:spcAft>
                <a:spcPts val="0"/>
              </a:spcAft>
              <a:buNone/>
            </a:pPr>
            <a:r>
              <a:t/>
            </a:r>
            <a:endParaRPr b="1"/>
          </a:p>
          <a:p>
            <a:pPr indent="0" lvl="0" marL="0" rtl="0" algn="l">
              <a:spcBef>
                <a:spcPts val="1200"/>
              </a:spcBef>
              <a:spcAft>
                <a:spcPts val="1200"/>
              </a:spcAft>
              <a:buNone/>
            </a:pPr>
            <a:r>
              <a:t/>
            </a:r>
            <a:endParaRPr/>
          </a:p>
        </p:txBody>
      </p:sp>
      <p:pic>
        <p:nvPicPr>
          <p:cNvPr id="535" name="Google Shape;535;p69"/>
          <p:cNvPicPr preferRelativeResize="0"/>
          <p:nvPr/>
        </p:nvPicPr>
        <p:blipFill>
          <a:blip r:embed="rId3">
            <a:alphaModFix/>
          </a:blip>
          <a:stretch>
            <a:fillRect/>
          </a:stretch>
        </p:blipFill>
        <p:spPr>
          <a:xfrm>
            <a:off x="2933700" y="1170125"/>
            <a:ext cx="6049151" cy="3820975"/>
          </a:xfrm>
          <a:prstGeom prst="rect">
            <a:avLst/>
          </a:prstGeom>
          <a:noFill/>
          <a:ln>
            <a:noFill/>
          </a:ln>
        </p:spPr>
      </p:pic>
      <p:sp>
        <p:nvSpPr>
          <p:cNvPr id="536" name="Google Shape;53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TTRs</a:t>
            </a:r>
            <a:r>
              <a:rPr lang="en"/>
              <a:t> distribution in samples (all lects)</a:t>
            </a:r>
            <a:endParaRPr/>
          </a:p>
        </p:txBody>
      </p:sp>
      <p:pic>
        <p:nvPicPr>
          <p:cNvPr id="542" name="Google Shape;542;p70"/>
          <p:cNvPicPr preferRelativeResize="0"/>
          <p:nvPr/>
        </p:nvPicPr>
        <p:blipFill>
          <a:blip r:embed="rId3">
            <a:alphaModFix/>
          </a:blip>
          <a:stretch>
            <a:fillRect/>
          </a:stretch>
        </p:blipFill>
        <p:spPr>
          <a:xfrm>
            <a:off x="0" y="1106050"/>
            <a:ext cx="9144003" cy="3844247"/>
          </a:xfrm>
          <a:prstGeom prst="rect">
            <a:avLst/>
          </a:prstGeom>
          <a:noFill/>
          <a:ln>
            <a:noFill/>
          </a:ln>
        </p:spPr>
      </p:pic>
      <p:sp>
        <p:nvSpPr>
          <p:cNvPr id="543" name="Google Shape;543;p70"/>
          <p:cNvSpPr txBox="1"/>
          <p:nvPr/>
        </p:nvSpPr>
        <p:spPr>
          <a:xfrm>
            <a:off x="311700" y="1106050"/>
            <a:ext cx="3136800" cy="2163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700">
                <a:solidFill>
                  <a:schemeClr val="accent3"/>
                </a:solidFill>
                <a:latin typeface="Proxima Nova"/>
                <a:ea typeface="Proxima Nova"/>
                <a:cs typeface="Proxima Nova"/>
                <a:sym typeface="Proxima Nova"/>
              </a:rPr>
              <a:t>For the analysis of syllables, we take 50 samples of words with the total number of syllables approximately equal to 500.</a:t>
            </a:r>
            <a:endParaRPr b="0" i="0" sz="1700" u="none" cap="none" strike="noStrike">
              <a:solidFill>
                <a:schemeClr val="accent3"/>
              </a:solidFill>
              <a:latin typeface="Proxima Nova"/>
              <a:ea typeface="Proxima Nova"/>
              <a:cs typeface="Proxima Nova"/>
              <a:sym typeface="Proxima Nova"/>
            </a:endParaRPr>
          </a:p>
        </p:txBody>
      </p:sp>
      <p:sp>
        <p:nvSpPr>
          <p:cNvPr id="544" name="Google Shape;544;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coefficients in individual samples</a:t>
            </a:r>
            <a:endParaRPr/>
          </a:p>
        </p:txBody>
      </p:sp>
      <p:sp>
        <p:nvSpPr>
          <p:cNvPr id="550" name="Google Shape;550;p71"/>
          <p:cNvSpPr txBox="1"/>
          <p:nvPr/>
        </p:nvSpPr>
        <p:spPr>
          <a:xfrm>
            <a:off x="916074" y="1341525"/>
            <a:ext cx="2912400" cy="388200"/>
          </a:xfrm>
          <a:prstGeom prst="rect">
            <a:avLst/>
          </a:prstGeom>
          <a:noFill/>
          <a:ln>
            <a:noFill/>
          </a:ln>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correlation coefficients</a:t>
            </a:r>
            <a:endParaRPr/>
          </a:p>
        </p:txBody>
      </p:sp>
      <p:pic>
        <p:nvPicPr>
          <p:cNvPr id="551" name="Google Shape;551;p71"/>
          <p:cNvPicPr preferRelativeResize="0"/>
          <p:nvPr/>
        </p:nvPicPr>
        <p:blipFill>
          <a:blip r:embed="rId3">
            <a:alphaModFix/>
          </a:blip>
          <a:stretch>
            <a:fillRect/>
          </a:stretch>
        </p:blipFill>
        <p:spPr>
          <a:xfrm>
            <a:off x="361850" y="1793284"/>
            <a:ext cx="4419600" cy="2697441"/>
          </a:xfrm>
          <a:prstGeom prst="rect">
            <a:avLst/>
          </a:prstGeom>
          <a:noFill/>
          <a:ln>
            <a:noFill/>
          </a:ln>
        </p:spPr>
      </p:pic>
      <p:pic>
        <p:nvPicPr>
          <p:cNvPr id="552" name="Google Shape;552;p71"/>
          <p:cNvPicPr preferRelativeResize="0"/>
          <p:nvPr/>
        </p:nvPicPr>
        <p:blipFill>
          <a:blip r:embed="rId4">
            <a:alphaModFix/>
          </a:blip>
          <a:stretch>
            <a:fillRect/>
          </a:stretch>
        </p:blipFill>
        <p:spPr>
          <a:xfrm>
            <a:off x="4910574" y="1918775"/>
            <a:ext cx="4057750" cy="2495747"/>
          </a:xfrm>
          <a:prstGeom prst="rect">
            <a:avLst/>
          </a:prstGeom>
          <a:noFill/>
          <a:ln>
            <a:noFill/>
          </a:ln>
        </p:spPr>
      </p:pic>
      <p:sp>
        <p:nvSpPr>
          <p:cNvPr id="553" name="Google Shape;553;p71"/>
          <p:cNvSpPr txBox="1"/>
          <p:nvPr/>
        </p:nvSpPr>
        <p:spPr>
          <a:xfrm>
            <a:off x="5446075" y="1417725"/>
            <a:ext cx="3270000" cy="3882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chemeClr val="accent3"/>
              </a:buClr>
              <a:buSzPts val="1946"/>
              <a:buFont typeface="Proxima Nova"/>
              <a:buNone/>
            </a:pPr>
            <a:r>
              <a:rPr b="1" lang="en" sz="1050">
                <a:solidFill>
                  <a:schemeClr val="accent3"/>
                </a:solidFill>
                <a:latin typeface="Proxima Nova"/>
                <a:ea typeface="Proxima Nova"/>
                <a:cs typeface="Proxima Nova"/>
                <a:sym typeface="Proxima Nova"/>
              </a:rPr>
              <a:t>Distribution of p-values of correlation coefficients</a:t>
            </a:r>
            <a:endParaRPr sz="1050"/>
          </a:p>
        </p:txBody>
      </p:sp>
      <p:sp>
        <p:nvSpPr>
          <p:cNvPr id="554" name="Google Shape;554;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Separation metric: altitude</a:t>
            </a:r>
            <a:endParaRPr/>
          </a:p>
        </p:txBody>
      </p:sp>
      <p:sp>
        <p:nvSpPr>
          <p:cNvPr id="95" name="Google Shape;95;p18"/>
          <p:cNvSpPr txBox="1"/>
          <p:nvPr>
            <p:ph idx="1" type="body"/>
          </p:nvPr>
        </p:nvSpPr>
        <p:spPr>
          <a:xfrm>
            <a:off x="311700" y="1155275"/>
            <a:ext cx="3851100" cy="34137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As a proxy for spatial separation, we used </a:t>
            </a:r>
            <a:r>
              <a:rPr b="1" lang="en">
                <a:solidFill>
                  <a:srgbClr val="E06666"/>
                </a:solidFill>
              </a:rPr>
              <a:t>the elevation of the villages where each of the languages is spoken</a:t>
            </a:r>
            <a:r>
              <a:rPr lang="en"/>
              <a:t>.</a:t>
            </a:r>
            <a:endParaRPr/>
          </a:p>
          <a:p>
            <a:pPr indent="-334327" lvl="0" marL="457200" rtl="0" algn="l">
              <a:spcBef>
                <a:spcPts val="0"/>
              </a:spcBef>
              <a:spcAft>
                <a:spcPts val="0"/>
              </a:spcAft>
              <a:buSzPct val="100000"/>
              <a:buChar char="●"/>
            </a:pPr>
            <a:r>
              <a:rPr lang="en"/>
              <a:t>Assumedly, </a:t>
            </a:r>
            <a:r>
              <a:rPr b="1" lang="en"/>
              <a:t>the higher in the mountains, the more “separated” the language</a:t>
            </a:r>
            <a:r>
              <a:rPr lang="en"/>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Data on village elevation / languages come from Moroz &amp; Verhees (2020).</a:t>
            </a:r>
            <a:endParaRPr/>
          </a:p>
        </p:txBody>
      </p:sp>
      <p:pic>
        <p:nvPicPr>
          <p:cNvPr id="96" name="Google Shape;96;p18"/>
          <p:cNvPicPr preferRelativeResize="0"/>
          <p:nvPr/>
        </p:nvPicPr>
        <p:blipFill>
          <a:blip r:embed="rId3">
            <a:alphaModFix/>
          </a:blip>
          <a:stretch>
            <a:fillRect/>
          </a:stretch>
        </p:blipFill>
        <p:spPr>
          <a:xfrm>
            <a:off x="4602900" y="651745"/>
            <a:ext cx="4229400" cy="3959055"/>
          </a:xfrm>
          <a:prstGeom prst="rect">
            <a:avLst/>
          </a:prstGeom>
          <a:noFill/>
          <a:ln>
            <a:noFill/>
          </a:ln>
        </p:spPr>
      </p:pic>
      <p:sp>
        <p:nvSpPr>
          <p:cNvPr id="97" name="Google Shape;97;p18"/>
          <p:cNvSpPr txBox="1"/>
          <p:nvPr/>
        </p:nvSpPr>
        <p:spPr>
          <a:xfrm>
            <a:off x="4539325" y="4568975"/>
            <a:ext cx="422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roxima Nova"/>
                <a:ea typeface="Proxima Nova"/>
                <a:cs typeface="Proxima Nova"/>
                <a:sym typeface="Proxima Nova"/>
              </a:rPr>
              <a:t>Source: https://sverhees.github.io/master_villages/maps_new.html</a:t>
            </a:r>
            <a:endParaRPr sz="1100">
              <a:latin typeface="Proxima Nova"/>
              <a:ea typeface="Proxima Nova"/>
              <a:cs typeface="Proxima Nova"/>
              <a:sym typeface="Proxima Nova"/>
            </a:endParaRPr>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t>
            </a:r>
            <a:r>
              <a:rPr lang="en"/>
              <a:t>he Gospel of Luke: </a:t>
            </a:r>
            <a:r>
              <a:rPr lang="en"/>
              <a:t>TTRw distributions in samples</a:t>
            </a:r>
            <a:endParaRPr/>
          </a:p>
        </p:txBody>
      </p:sp>
      <p:pic>
        <p:nvPicPr>
          <p:cNvPr id="560" name="Google Shape;560;p72"/>
          <p:cNvPicPr preferRelativeResize="0"/>
          <p:nvPr/>
        </p:nvPicPr>
        <p:blipFill>
          <a:blip r:embed="rId3">
            <a:alphaModFix/>
          </a:blip>
          <a:stretch>
            <a:fillRect/>
          </a:stretch>
        </p:blipFill>
        <p:spPr>
          <a:xfrm>
            <a:off x="152400" y="1170125"/>
            <a:ext cx="8839204" cy="3780831"/>
          </a:xfrm>
          <a:prstGeom prst="rect">
            <a:avLst/>
          </a:prstGeom>
          <a:noFill/>
          <a:ln>
            <a:noFill/>
          </a:ln>
        </p:spPr>
      </p:pic>
      <p:sp>
        <p:nvSpPr>
          <p:cNvPr id="561" name="Google Shape;561;p72"/>
          <p:cNvSpPr txBox="1"/>
          <p:nvPr/>
        </p:nvSpPr>
        <p:spPr>
          <a:xfrm>
            <a:off x="532150" y="1073675"/>
            <a:ext cx="3136800" cy="21633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700">
                <a:solidFill>
                  <a:schemeClr val="accent3"/>
                </a:solidFill>
                <a:latin typeface="Proxima Nova"/>
                <a:ea typeface="Proxima Nova"/>
                <a:cs typeface="Proxima Nova"/>
                <a:sym typeface="Proxima Nova"/>
              </a:rPr>
              <a:t>For the analysis of wordforms, we take </a:t>
            </a:r>
            <a:r>
              <a:rPr b="1" lang="en" sz="1700">
                <a:solidFill>
                  <a:schemeClr val="accent3"/>
                </a:solidFill>
                <a:latin typeface="Proxima Nova"/>
                <a:ea typeface="Proxima Nova"/>
                <a:cs typeface="Proxima Nova"/>
                <a:sym typeface="Proxima Nova"/>
              </a:rPr>
              <a:t>100 samples of sentences with the total number of wordforms approximately equal to 1000</a:t>
            </a:r>
            <a:r>
              <a:rPr lang="en" sz="1700">
                <a:solidFill>
                  <a:schemeClr val="accent3"/>
                </a:solidFill>
                <a:latin typeface="Proxima Nova"/>
                <a:ea typeface="Proxima Nova"/>
                <a:cs typeface="Proxima Nova"/>
                <a:sym typeface="Proxima Nova"/>
              </a:rPr>
              <a:t>.</a:t>
            </a:r>
            <a:endParaRPr b="0" i="0" sz="1700" u="none" cap="none" strike="noStrike">
              <a:solidFill>
                <a:schemeClr val="accent3"/>
              </a:solidFill>
              <a:latin typeface="Proxima Nova"/>
              <a:ea typeface="Proxima Nova"/>
              <a:cs typeface="Proxima Nova"/>
              <a:sym typeface="Proxima Nova"/>
            </a:endParaRPr>
          </a:p>
        </p:txBody>
      </p:sp>
      <p:sp>
        <p:nvSpPr>
          <p:cNvPr id="562" name="Google Shape;56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Gospel of Luke: </a:t>
            </a:r>
            <a:r>
              <a:rPr lang="en"/>
              <a:t>TTRw and altitude (median)</a:t>
            </a:r>
            <a:endParaRPr/>
          </a:p>
        </p:txBody>
      </p:sp>
      <p:sp>
        <p:nvSpPr>
          <p:cNvPr id="568" name="Google Shape;568;p73"/>
          <p:cNvSpPr txBox="1"/>
          <p:nvPr>
            <p:ph idx="1" type="body"/>
          </p:nvPr>
        </p:nvSpPr>
        <p:spPr>
          <a:xfrm>
            <a:off x="311700" y="1152475"/>
            <a:ext cx="27723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a:solidFill>
                  <a:srgbClr val="E06666"/>
                </a:solidFill>
              </a:rPr>
              <a:t>Problem:</a:t>
            </a:r>
            <a:endParaRPr b="1">
              <a:solidFill>
                <a:srgbClr val="E06666"/>
              </a:solidFill>
            </a:endParaRPr>
          </a:p>
          <a:p>
            <a:pPr indent="0" lvl="0" marL="0" rtl="0" algn="l">
              <a:spcBef>
                <a:spcPts val="1200"/>
              </a:spcBef>
              <a:spcAft>
                <a:spcPts val="0"/>
              </a:spcAft>
              <a:buNone/>
            </a:pPr>
            <a:r>
              <a:rPr lang="en"/>
              <a:t>In contrast to the KiKo data, </a:t>
            </a:r>
            <a:r>
              <a:rPr b="1" lang="en"/>
              <a:t>translations of the Gospel of Luke cannot be associated with particular villages</a:t>
            </a:r>
            <a:r>
              <a:rPr lang="en"/>
              <a:t>. What altitude values should we choose in this case?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The graph on the right shows </a:t>
            </a:r>
            <a:r>
              <a:rPr b="1" lang="en"/>
              <a:t>median altitude</a:t>
            </a:r>
            <a:r>
              <a:rPr lang="en"/>
              <a:t> for each of the </a:t>
            </a:r>
            <a:r>
              <a:rPr lang="en"/>
              <a:t>languages</a:t>
            </a:r>
            <a:r>
              <a:rPr lang="en"/>
              <a:t>.</a:t>
            </a:r>
            <a:endParaRPr/>
          </a:p>
        </p:txBody>
      </p:sp>
      <p:pic>
        <p:nvPicPr>
          <p:cNvPr id="569" name="Google Shape;569;p73"/>
          <p:cNvPicPr preferRelativeResize="0"/>
          <p:nvPr/>
        </p:nvPicPr>
        <p:blipFill>
          <a:blip r:embed="rId3">
            <a:alphaModFix/>
          </a:blip>
          <a:stretch>
            <a:fillRect/>
          </a:stretch>
        </p:blipFill>
        <p:spPr>
          <a:xfrm>
            <a:off x="3236400" y="1170125"/>
            <a:ext cx="5755202" cy="3594940"/>
          </a:xfrm>
          <a:prstGeom prst="rect">
            <a:avLst/>
          </a:prstGeom>
          <a:noFill/>
          <a:ln>
            <a:noFill/>
          </a:ln>
        </p:spPr>
      </p:pic>
      <p:sp>
        <p:nvSpPr>
          <p:cNvPr id="570" name="Google Shape;570;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The Gospel of Luke: TTR and altitude (assigned)</a:t>
            </a:r>
            <a:endParaRPr/>
          </a:p>
        </p:txBody>
      </p:sp>
      <p:sp>
        <p:nvSpPr>
          <p:cNvPr id="576" name="Google Shape;576;p74"/>
          <p:cNvSpPr txBox="1"/>
          <p:nvPr>
            <p:ph idx="1" type="body"/>
          </p:nvPr>
        </p:nvSpPr>
        <p:spPr>
          <a:xfrm>
            <a:off x="311700" y="1152475"/>
            <a:ext cx="2722200" cy="3711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Another solution is </a:t>
            </a:r>
            <a:r>
              <a:rPr b="1" lang="en"/>
              <a:t>to </a:t>
            </a:r>
            <a:r>
              <a:rPr b="1" lang="en"/>
              <a:t>assign the altitude of one of the villages where language A is spoken</a:t>
            </a:r>
            <a:r>
              <a:rPr lang="en"/>
              <a:t> to each TTR value of language A</a:t>
            </a:r>
            <a:endParaRPr/>
          </a:p>
          <a:p>
            <a:pPr indent="0" lvl="0" marL="0" rtl="0" algn="l">
              <a:spcBef>
                <a:spcPts val="1200"/>
              </a:spcBef>
              <a:spcAft>
                <a:spcPts val="0"/>
              </a:spcAft>
              <a:buNone/>
            </a:pPr>
            <a:r>
              <a:rPr lang="en"/>
              <a:t>The village is selected with a probability equal to the proportion of the population living in this village to the total number of speakers of language A</a:t>
            </a:r>
            <a:endParaRPr/>
          </a:p>
          <a:p>
            <a:pPr indent="0" lvl="0" marL="0" rtl="0" algn="l">
              <a:spcBef>
                <a:spcPts val="1200"/>
              </a:spcBef>
              <a:spcAft>
                <a:spcPts val="1200"/>
              </a:spcAft>
              <a:buNone/>
            </a:pPr>
            <a:r>
              <a:rPr lang="en" sz="1424"/>
              <a:t>The data on population size </a:t>
            </a:r>
            <a:r>
              <a:rPr lang="en" sz="1424"/>
              <a:t>come from Census 2010 (https://multidagestan.com/census)</a:t>
            </a:r>
            <a:endParaRPr sz="1424"/>
          </a:p>
        </p:txBody>
      </p:sp>
      <p:pic>
        <p:nvPicPr>
          <p:cNvPr id="577" name="Google Shape;577;p74"/>
          <p:cNvPicPr preferRelativeResize="0"/>
          <p:nvPr/>
        </p:nvPicPr>
        <p:blipFill>
          <a:blip r:embed="rId3">
            <a:alphaModFix/>
          </a:blip>
          <a:stretch>
            <a:fillRect/>
          </a:stretch>
        </p:blipFill>
        <p:spPr>
          <a:xfrm>
            <a:off x="3186300" y="1170125"/>
            <a:ext cx="5805301" cy="3611631"/>
          </a:xfrm>
          <a:prstGeom prst="rect">
            <a:avLst/>
          </a:prstGeom>
          <a:noFill/>
          <a:ln>
            <a:noFill/>
          </a:ln>
        </p:spPr>
      </p:pic>
      <p:sp>
        <p:nvSpPr>
          <p:cNvPr id="578" name="Google Shape;57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Gospel of Luke: TTR and altitude (assigned)</a:t>
            </a:r>
            <a:endParaRPr/>
          </a:p>
        </p:txBody>
      </p:sp>
      <p:sp>
        <p:nvSpPr>
          <p:cNvPr id="584" name="Google Shape;584;p75"/>
          <p:cNvSpPr txBox="1"/>
          <p:nvPr>
            <p:ph idx="1" type="body"/>
          </p:nvPr>
        </p:nvSpPr>
        <p:spPr>
          <a:xfrm>
            <a:off x="311700" y="1152475"/>
            <a:ext cx="30837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Results of </a:t>
            </a:r>
            <a:r>
              <a:rPr b="1" lang="en">
                <a:solidFill>
                  <a:srgbClr val="E06666"/>
                </a:solidFill>
              </a:rPr>
              <a:t>cor.test()</a:t>
            </a:r>
            <a:r>
              <a:rPr lang="en"/>
              <a:t>:</a:t>
            </a:r>
            <a:endParaRPr/>
          </a:p>
          <a:p>
            <a:pPr indent="0" lvl="0" marL="0" rtl="0" algn="l">
              <a:spcBef>
                <a:spcPts val="1200"/>
              </a:spcBef>
              <a:spcAft>
                <a:spcPts val="0"/>
              </a:spcAft>
              <a:buNone/>
            </a:pPr>
            <a:r>
              <a:rPr b="1" lang="en"/>
              <a:t>cor = 0.09444757</a:t>
            </a:r>
            <a:endParaRPr b="1"/>
          </a:p>
          <a:p>
            <a:pPr indent="0" lvl="0" marL="0" rtl="0" algn="l">
              <a:spcBef>
                <a:spcPts val="1200"/>
              </a:spcBef>
              <a:spcAft>
                <a:spcPts val="0"/>
              </a:spcAft>
              <a:buNone/>
            </a:pPr>
            <a:r>
              <a:rPr lang="en"/>
              <a:t>p-value = 0.004571</a:t>
            </a:r>
            <a:endParaRPr/>
          </a:p>
          <a:p>
            <a:pPr indent="0" lvl="0" marL="0" rtl="0" algn="l">
              <a:spcBef>
                <a:spcPts val="1200"/>
              </a:spcBef>
              <a:spcAft>
                <a:spcPts val="0"/>
              </a:spcAft>
              <a:buNone/>
            </a:pPr>
            <a:r>
              <a:rPr lang="en"/>
              <a:t>95 percent confidence interval:</a:t>
            </a:r>
            <a:endParaRPr/>
          </a:p>
          <a:p>
            <a:pPr indent="0" lvl="0" marL="0" rtl="0" algn="l">
              <a:spcBef>
                <a:spcPts val="1200"/>
              </a:spcBef>
              <a:spcAft>
                <a:spcPts val="0"/>
              </a:spcAft>
              <a:buNone/>
            </a:pPr>
            <a:r>
              <a:rPr lang="en"/>
              <a:t> 0.02928025 0.15881540</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pic>
        <p:nvPicPr>
          <p:cNvPr id="585" name="Google Shape;585;p75"/>
          <p:cNvPicPr preferRelativeResize="0"/>
          <p:nvPr/>
        </p:nvPicPr>
        <p:blipFill>
          <a:blip r:embed="rId3">
            <a:alphaModFix/>
          </a:blip>
          <a:stretch>
            <a:fillRect/>
          </a:stretch>
        </p:blipFill>
        <p:spPr>
          <a:xfrm>
            <a:off x="3547800" y="1170125"/>
            <a:ext cx="5443800" cy="3354183"/>
          </a:xfrm>
          <a:prstGeom prst="rect">
            <a:avLst/>
          </a:prstGeom>
          <a:noFill/>
          <a:ln>
            <a:noFill/>
          </a:ln>
        </p:spPr>
      </p:pic>
      <p:sp>
        <p:nvSpPr>
          <p:cNvPr id="586" name="Google Shape;586;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Gospel of Luke (only Lezgic): TTR and altitude (assigned)</a:t>
            </a:r>
            <a:endParaRPr/>
          </a:p>
        </p:txBody>
      </p:sp>
      <p:sp>
        <p:nvSpPr>
          <p:cNvPr id="592" name="Google Shape;592;p76"/>
          <p:cNvSpPr txBox="1"/>
          <p:nvPr>
            <p:ph idx="1" type="body"/>
          </p:nvPr>
        </p:nvSpPr>
        <p:spPr>
          <a:xfrm>
            <a:off x="311700" y="1524425"/>
            <a:ext cx="3435300" cy="304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of </a:t>
            </a:r>
            <a:r>
              <a:rPr b="1" lang="en">
                <a:solidFill>
                  <a:srgbClr val="E06666"/>
                </a:solidFill>
              </a:rPr>
              <a:t>cor.test()</a:t>
            </a:r>
            <a:r>
              <a:rPr lang="en"/>
              <a:t>:</a:t>
            </a:r>
            <a:endParaRPr/>
          </a:p>
          <a:p>
            <a:pPr indent="0" lvl="0" marL="0" rtl="0" algn="l">
              <a:spcBef>
                <a:spcPts val="1200"/>
              </a:spcBef>
              <a:spcAft>
                <a:spcPts val="0"/>
              </a:spcAft>
              <a:buNone/>
            </a:pPr>
            <a:r>
              <a:rPr b="1" lang="en"/>
              <a:t>cor = -0.489154 </a:t>
            </a:r>
            <a:endParaRPr b="1"/>
          </a:p>
          <a:p>
            <a:pPr indent="0" lvl="0" marL="0" rtl="0" algn="l">
              <a:spcBef>
                <a:spcPts val="1200"/>
              </a:spcBef>
              <a:spcAft>
                <a:spcPts val="0"/>
              </a:spcAft>
              <a:buNone/>
            </a:pPr>
            <a:r>
              <a:rPr lang="en"/>
              <a:t>p-value &lt; 2.2e-16</a:t>
            </a:r>
            <a:endParaRPr/>
          </a:p>
          <a:p>
            <a:pPr indent="0" lvl="0" marL="0" rtl="0" algn="l">
              <a:spcBef>
                <a:spcPts val="1200"/>
              </a:spcBef>
              <a:spcAft>
                <a:spcPts val="0"/>
              </a:spcAft>
              <a:buNone/>
            </a:pPr>
            <a:r>
              <a:rPr lang="en"/>
              <a:t>95 percent confidence interval:</a:t>
            </a:r>
            <a:endParaRPr/>
          </a:p>
          <a:p>
            <a:pPr indent="0" lvl="0" marL="0" rtl="0" algn="l">
              <a:spcBef>
                <a:spcPts val="1200"/>
              </a:spcBef>
              <a:spcAft>
                <a:spcPts val="0"/>
              </a:spcAft>
              <a:buNone/>
            </a:pPr>
            <a:r>
              <a:rPr lang="en"/>
              <a:t> -0.5603309 -0.4108055</a:t>
            </a:r>
            <a:endParaRPr/>
          </a:p>
          <a:p>
            <a:pPr indent="0" lvl="0" marL="0" rtl="0" algn="l">
              <a:spcBef>
                <a:spcPts val="1200"/>
              </a:spcBef>
              <a:spcAft>
                <a:spcPts val="1200"/>
              </a:spcAft>
              <a:buNone/>
            </a:pPr>
            <a:r>
              <a:rPr lang="en"/>
              <a:t> </a:t>
            </a:r>
            <a:endParaRPr/>
          </a:p>
        </p:txBody>
      </p:sp>
      <p:pic>
        <p:nvPicPr>
          <p:cNvPr id="593" name="Google Shape;593;p76"/>
          <p:cNvPicPr preferRelativeResize="0"/>
          <p:nvPr/>
        </p:nvPicPr>
        <p:blipFill>
          <a:blip r:embed="rId3">
            <a:alphaModFix/>
          </a:blip>
          <a:stretch>
            <a:fillRect/>
          </a:stretch>
        </p:blipFill>
        <p:spPr>
          <a:xfrm>
            <a:off x="3747000" y="1439375"/>
            <a:ext cx="5085227" cy="3214801"/>
          </a:xfrm>
          <a:prstGeom prst="rect">
            <a:avLst/>
          </a:prstGeom>
          <a:noFill/>
          <a:ln>
            <a:noFill/>
          </a:ln>
        </p:spPr>
      </p:pic>
      <p:sp>
        <p:nvSpPr>
          <p:cNvPr id="594" name="Google Shape;594;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Folklore texts</a:t>
            </a:r>
            <a:endParaRPr/>
          </a:p>
        </p:txBody>
      </p:sp>
      <p:sp>
        <p:nvSpPr>
          <p:cNvPr id="600" name="Google Shape;600;p77"/>
          <p:cNvSpPr txBox="1"/>
          <p:nvPr>
            <p:ph idx="1" type="body"/>
          </p:nvPr>
        </p:nvSpPr>
        <p:spPr>
          <a:xfrm>
            <a:off x="311700" y="1152475"/>
            <a:ext cx="8520600" cy="1224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 from four volumes of the series “Pamyatniki  folklora narodov  Dagestana” [Folklore of the peoples of Dagestan], folklore texts from 12+ languages with translations to Russian.</a:t>
            </a:r>
            <a:endParaRPr/>
          </a:p>
        </p:txBody>
      </p:sp>
      <p:pic>
        <p:nvPicPr>
          <p:cNvPr id="601" name="Google Shape;601;p77"/>
          <p:cNvPicPr preferRelativeResize="0"/>
          <p:nvPr/>
        </p:nvPicPr>
        <p:blipFill>
          <a:blip r:embed="rId3">
            <a:alphaModFix/>
          </a:blip>
          <a:stretch>
            <a:fillRect/>
          </a:stretch>
        </p:blipFill>
        <p:spPr>
          <a:xfrm>
            <a:off x="3666000" y="1948200"/>
            <a:ext cx="4715151" cy="2874049"/>
          </a:xfrm>
          <a:prstGeom prst="rect">
            <a:avLst/>
          </a:prstGeom>
          <a:noFill/>
          <a:ln>
            <a:noFill/>
          </a:ln>
        </p:spPr>
      </p:pic>
      <p:sp>
        <p:nvSpPr>
          <p:cNvPr id="602" name="Google Shape;602;p77"/>
          <p:cNvSpPr txBox="1"/>
          <p:nvPr>
            <p:ph idx="1" type="body"/>
          </p:nvPr>
        </p:nvSpPr>
        <p:spPr>
          <a:xfrm>
            <a:off x="311700" y="2377375"/>
            <a:ext cx="2932200" cy="2199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sz="1600"/>
              <a:t>However, the corpora of different languages are of </a:t>
            </a:r>
            <a:r>
              <a:rPr b="1" lang="en" sz="1600"/>
              <a:t>very different size</a:t>
            </a:r>
            <a:r>
              <a:rPr lang="en" sz="1600"/>
              <a:t>, and thus cannot be directly compared: TTR depends on corpus size (even with sampling procedure).</a:t>
            </a:r>
            <a:endParaRPr sz="1600"/>
          </a:p>
        </p:txBody>
      </p:sp>
      <p:sp>
        <p:nvSpPr>
          <p:cNvPr id="603" name="Google Shape;60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Folklore texts: extrapolation of curves</a:t>
            </a:r>
            <a:endParaRPr/>
          </a:p>
        </p:txBody>
      </p:sp>
      <p:sp>
        <p:nvSpPr>
          <p:cNvPr id="609" name="Google Shape;609;p78"/>
          <p:cNvSpPr txBox="1"/>
          <p:nvPr>
            <p:ph idx="1" type="body"/>
          </p:nvPr>
        </p:nvSpPr>
        <p:spPr>
          <a:xfrm>
            <a:off x="311700" y="1152475"/>
            <a:ext cx="8520600" cy="10803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Clr>
                <a:schemeClr val="dk1"/>
              </a:buClr>
              <a:buSzPts val="1100"/>
              <a:buFont typeface="Arial"/>
              <a:buNone/>
            </a:pPr>
            <a:r>
              <a:rPr lang="en" sz="1600"/>
              <a:t>We modify the growth curves with the R package zipfR: it redraws the curves based on the </a:t>
            </a:r>
            <a:r>
              <a:rPr lang="en" sz="1600"/>
              <a:t>frequency</a:t>
            </a:r>
            <a:r>
              <a:rPr lang="en" sz="1600"/>
              <a:t> lists of the texts and extrapolates the curves further according to the finite Zipf-Mandelbrot model (Baroni, Evert 2014: 9).</a:t>
            </a:r>
            <a:endParaRPr sz="1600"/>
          </a:p>
        </p:txBody>
      </p:sp>
      <p:pic>
        <p:nvPicPr>
          <p:cNvPr id="610" name="Google Shape;610;p78"/>
          <p:cNvPicPr preferRelativeResize="0"/>
          <p:nvPr/>
        </p:nvPicPr>
        <p:blipFill>
          <a:blip r:embed="rId3">
            <a:alphaModFix/>
          </a:blip>
          <a:stretch>
            <a:fillRect/>
          </a:stretch>
        </p:blipFill>
        <p:spPr>
          <a:xfrm>
            <a:off x="2386425" y="2132925"/>
            <a:ext cx="4560725" cy="2821699"/>
          </a:xfrm>
          <a:prstGeom prst="rect">
            <a:avLst/>
          </a:prstGeom>
          <a:noFill/>
          <a:ln>
            <a:noFill/>
          </a:ln>
        </p:spPr>
      </p:pic>
      <p:sp>
        <p:nvSpPr>
          <p:cNvPr id="611" name="Google Shape;611;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Folklore texts: distributions of TTRw </a:t>
            </a:r>
            <a:endParaRPr/>
          </a:p>
        </p:txBody>
      </p:sp>
      <p:sp>
        <p:nvSpPr>
          <p:cNvPr id="617" name="Google Shape;617;p79"/>
          <p:cNvSpPr txBox="1"/>
          <p:nvPr>
            <p:ph idx="1" type="body"/>
          </p:nvPr>
        </p:nvSpPr>
        <p:spPr>
          <a:xfrm>
            <a:off x="311700" y="1152475"/>
            <a:ext cx="8520600" cy="79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After that we s</a:t>
            </a:r>
            <a:r>
              <a:rPr lang="en"/>
              <a:t>lice extrapolated curves in 100 random corpus sizes and get 100 TTRw values for each language.</a:t>
            </a:r>
            <a:endParaRPr sz="1000"/>
          </a:p>
        </p:txBody>
      </p:sp>
      <p:pic>
        <p:nvPicPr>
          <p:cNvPr id="618" name="Google Shape;618;p79"/>
          <p:cNvPicPr preferRelativeResize="0"/>
          <p:nvPr/>
        </p:nvPicPr>
        <p:blipFill>
          <a:blip r:embed="rId3">
            <a:alphaModFix/>
          </a:blip>
          <a:stretch>
            <a:fillRect/>
          </a:stretch>
        </p:blipFill>
        <p:spPr>
          <a:xfrm>
            <a:off x="841150" y="1946575"/>
            <a:ext cx="6976527" cy="2892125"/>
          </a:xfrm>
          <a:prstGeom prst="rect">
            <a:avLst/>
          </a:prstGeom>
          <a:noFill/>
          <a:ln>
            <a:noFill/>
          </a:ln>
        </p:spPr>
      </p:pic>
      <p:sp>
        <p:nvSpPr>
          <p:cNvPr id="619" name="Google Shape;61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Folklore texts: TTR and altitude (median)</a:t>
            </a:r>
            <a:endParaRPr/>
          </a:p>
        </p:txBody>
      </p:sp>
      <p:sp>
        <p:nvSpPr>
          <p:cNvPr id="625" name="Google Shape;625;p80"/>
          <p:cNvSpPr txBox="1"/>
          <p:nvPr>
            <p:ph idx="1" type="body"/>
          </p:nvPr>
        </p:nvSpPr>
        <p:spPr>
          <a:xfrm>
            <a:off x="311700" y="1152475"/>
            <a:ext cx="25917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Similarly to the Gospel of Luke, it is not obvious what altitude should represent the altitude of the language spoken in many villages.</a:t>
            </a:r>
            <a:endParaRPr/>
          </a:p>
          <a:p>
            <a:pPr indent="0" lvl="0" marL="0" rtl="0" algn="l">
              <a:spcBef>
                <a:spcPts val="1200"/>
              </a:spcBef>
              <a:spcAft>
                <a:spcPts val="1200"/>
              </a:spcAft>
              <a:buNone/>
            </a:pPr>
            <a:r>
              <a:rPr lang="en"/>
              <a:t>This graph shows median altitude for each of the languages.</a:t>
            </a:r>
            <a:endParaRPr/>
          </a:p>
        </p:txBody>
      </p:sp>
      <p:pic>
        <p:nvPicPr>
          <p:cNvPr id="626" name="Google Shape;626;p80"/>
          <p:cNvPicPr preferRelativeResize="0"/>
          <p:nvPr/>
        </p:nvPicPr>
        <p:blipFill>
          <a:blip r:embed="rId3">
            <a:alphaModFix/>
          </a:blip>
          <a:stretch>
            <a:fillRect/>
          </a:stretch>
        </p:blipFill>
        <p:spPr>
          <a:xfrm>
            <a:off x="3055800" y="1170125"/>
            <a:ext cx="5935797" cy="3673312"/>
          </a:xfrm>
          <a:prstGeom prst="rect">
            <a:avLst/>
          </a:prstGeom>
          <a:noFill/>
          <a:ln>
            <a:noFill/>
          </a:ln>
        </p:spPr>
      </p:pic>
      <p:sp>
        <p:nvSpPr>
          <p:cNvPr id="627" name="Google Shape;627;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Folklore texts: TTR and altitude (assigned)</a:t>
            </a:r>
            <a:endParaRPr/>
          </a:p>
        </p:txBody>
      </p:sp>
      <p:sp>
        <p:nvSpPr>
          <p:cNvPr id="633" name="Google Shape;633;p81"/>
          <p:cNvSpPr txBox="1"/>
          <p:nvPr>
            <p:ph idx="1" type="body"/>
          </p:nvPr>
        </p:nvSpPr>
        <p:spPr>
          <a:xfrm>
            <a:off x="311700" y="1152475"/>
            <a:ext cx="239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this graph the altitude is assigned to TTRw values</a:t>
            </a:r>
            <a:r>
              <a:rPr lang="en"/>
              <a:t>. The choice of the altitude is conditioned by the number of speakers living in the village at the given altitude.</a:t>
            </a:r>
            <a:endParaRPr/>
          </a:p>
        </p:txBody>
      </p:sp>
      <p:pic>
        <p:nvPicPr>
          <p:cNvPr id="634" name="Google Shape;634;p81"/>
          <p:cNvPicPr preferRelativeResize="0"/>
          <p:nvPr/>
        </p:nvPicPr>
        <p:blipFill>
          <a:blip r:embed="rId3">
            <a:alphaModFix/>
          </a:blip>
          <a:stretch>
            <a:fillRect/>
          </a:stretch>
        </p:blipFill>
        <p:spPr>
          <a:xfrm>
            <a:off x="2854800" y="1170125"/>
            <a:ext cx="5963819" cy="3820975"/>
          </a:xfrm>
          <a:prstGeom prst="rect">
            <a:avLst/>
          </a:prstGeom>
          <a:noFill/>
          <a:ln>
            <a:noFill/>
          </a:ln>
        </p:spPr>
      </p:pic>
      <p:sp>
        <p:nvSpPr>
          <p:cNvPr id="635" name="Google Shape;635;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Complexity metric: w</a:t>
            </a:r>
            <a:r>
              <a:rPr lang="en"/>
              <a:t>hat measure to choose?</a:t>
            </a:r>
            <a:endParaRPr/>
          </a:p>
        </p:txBody>
      </p:sp>
      <p:sp>
        <p:nvSpPr>
          <p:cNvPr id="104" name="Google Shape;104;p19"/>
          <p:cNvSpPr txBox="1"/>
          <p:nvPr>
            <p:ph idx="1" type="body"/>
          </p:nvPr>
        </p:nvSpPr>
        <p:spPr>
          <a:xfrm>
            <a:off x="311700" y="1152475"/>
            <a:ext cx="8520600" cy="3560400"/>
          </a:xfrm>
          <a:prstGeom prst="rect">
            <a:avLst/>
          </a:prstGeom>
        </p:spPr>
        <p:txBody>
          <a:bodyPr anchorCtr="0" anchor="t" bIns="0" lIns="91425" spcFirstLastPara="1" rIns="91425" wrap="square" tIns="91425">
            <a:normAutofit fontScale="85000" lnSpcReduction="20000"/>
          </a:bodyPr>
          <a:lstStyle/>
          <a:p>
            <a:pPr indent="0" lvl="0" marL="0" rtl="0" algn="l">
              <a:spcBef>
                <a:spcPts val="0"/>
              </a:spcBef>
              <a:spcAft>
                <a:spcPts val="0"/>
              </a:spcAft>
              <a:buNone/>
            </a:pPr>
            <a:r>
              <a:rPr lang="en"/>
              <a:t>Information-theoretic measures:</a:t>
            </a:r>
            <a:endParaRPr/>
          </a:p>
          <a:p>
            <a:pPr indent="-325755" lvl="0" marL="457200" rtl="0" algn="l">
              <a:spcBef>
                <a:spcPts val="1200"/>
              </a:spcBef>
              <a:spcAft>
                <a:spcPts val="0"/>
              </a:spcAft>
              <a:buSzPct val="100000"/>
              <a:buChar char="●"/>
            </a:pPr>
            <a:r>
              <a:rPr b="1" lang="en"/>
              <a:t>Kolmogorov complexity</a:t>
            </a:r>
            <a:r>
              <a:rPr lang="en"/>
              <a:t> (Juola 1998, 2008; Ehret &amp; Szmrecsanyi 2016; Ehret 2018 among others)</a:t>
            </a:r>
            <a:endParaRPr/>
          </a:p>
          <a:p>
            <a:pPr indent="-316864" lvl="1" marL="914400" rtl="0" algn="l">
              <a:spcBef>
                <a:spcPts val="0"/>
              </a:spcBef>
              <a:spcAft>
                <a:spcPts val="0"/>
              </a:spcAft>
              <a:buSzPct val="100000"/>
              <a:buChar char="○"/>
            </a:pPr>
            <a:r>
              <a:rPr lang="en" sz="1635"/>
              <a:t>complexity of a string is the length of the shortest possible description of that string</a:t>
            </a:r>
            <a:endParaRPr sz="1635"/>
          </a:p>
          <a:p>
            <a:pPr indent="-316864" lvl="1" marL="914400" rtl="0" algn="l">
              <a:spcBef>
                <a:spcPts val="0"/>
              </a:spcBef>
              <a:spcAft>
                <a:spcPts val="0"/>
              </a:spcAft>
              <a:buSzPct val="100000"/>
              <a:buChar char="○"/>
            </a:pPr>
            <a:r>
              <a:rPr lang="en" sz="1635"/>
              <a:t>can be approximated by using file compression programs (e.g., gzip)</a:t>
            </a:r>
            <a:endParaRPr sz="1635"/>
          </a:p>
          <a:p>
            <a:pPr indent="-325755" lvl="0" marL="457200" rtl="0" algn="l">
              <a:spcBef>
                <a:spcPts val="0"/>
              </a:spcBef>
              <a:spcAft>
                <a:spcPts val="0"/>
              </a:spcAft>
              <a:buClr>
                <a:srgbClr val="5E696C"/>
              </a:buClr>
              <a:buSzPct val="128571"/>
              <a:buFont typeface="Lato"/>
              <a:buChar char="●"/>
            </a:pPr>
            <a:r>
              <a:rPr b="1" lang="en">
                <a:solidFill>
                  <a:srgbClr val="5E696C"/>
                </a:solidFill>
                <a:latin typeface="Lato"/>
                <a:ea typeface="Lato"/>
                <a:cs typeface="Lato"/>
                <a:sym typeface="Lato"/>
              </a:rPr>
              <a:t>Shannon entropy</a:t>
            </a:r>
            <a:r>
              <a:rPr lang="en">
                <a:solidFill>
                  <a:srgbClr val="5E696C"/>
                </a:solidFill>
                <a:latin typeface="Lato"/>
                <a:ea typeface="Lato"/>
                <a:cs typeface="Lato"/>
                <a:sym typeface="Lato"/>
              </a:rPr>
              <a:t> </a:t>
            </a:r>
            <a:r>
              <a:rPr lang="en" sz="1400">
                <a:solidFill>
                  <a:srgbClr val="5E696C"/>
                </a:solidFill>
                <a:latin typeface="Lato"/>
                <a:ea typeface="Lato"/>
                <a:cs typeface="Lato"/>
                <a:sym typeface="Lato"/>
              </a:rPr>
              <a:t>(Bentz et al. 2016; Sozinova et al. 2019 among others)</a:t>
            </a:r>
            <a:endParaRPr sz="1400">
              <a:solidFill>
                <a:srgbClr val="5E696C"/>
              </a:solidFill>
              <a:latin typeface="Lato"/>
              <a:ea typeface="Lato"/>
              <a:cs typeface="Lato"/>
              <a:sym typeface="Lato"/>
            </a:endParaRPr>
          </a:p>
          <a:p>
            <a:pPr indent="-314960" lvl="1" marL="914400" rtl="0" algn="l">
              <a:spcBef>
                <a:spcPts val="0"/>
              </a:spcBef>
              <a:spcAft>
                <a:spcPts val="0"/>
              </a:spcAft>
              <a:buClr>
                <a:srgbClr val="5E696C"/>
              </a:buClr>
              <a:buSzPct val="100000"/>
              <a:buFont typeface="Lato"/>
              <a:buChar char="○"/>
            </a:pPr>
            <a:r>
              <a:rPr lang="en" sz="1600">
                <a:solidFill>
                  <a:srgbClr val="5E696C"/>
                </a:solidFill>
                <a:latin typeface="Lato"/>
                <a:ea typeface="Lato"/>
                <a:cs typeface="Lato"/>
                <a:sym typeface="Lato"/>
              </a:rPr>
              <a:t>a measure of (un)predictability of the particular symbol/word in a string</a:t>
            </a:r>
            <a:endParaRPr sz="1600">
              <a:solidFill>
                <a:srgbClr val="5E696C"/>
              </a:solidFill>
              <a:latin typeface="Lato"/>
              <a:ea typeface="Lato"/>
              <a:cs typeface="Lato"/>
              <a:sym typeface="Lato"/>
            </a:endParaRPr>
          </a:p>
          <a:p>
            <a:pPr indent="0" lvl="0" marL="0" rtl="0" algn="l">
              <a:spcBef>
                <a:spcPts val="1200"/>
              </a:spcBef>
              <a:spcAft>
                <a:spcPts val="0"/>
              </a:spcAft>
              <a:buNone/>
            </a:pPr>
            <a:r>
              <a:rPr lang="en">
                <a:solidFill>
                  <a:srgbClr val="5E696C"/>
                </a:solidFill>
                <a:latin typeface="Lato"/>
                <a:ea typeface="Lato"/>
                <a:cs typeface="Lato"/>
                <a:sym typeface="Lato"/>
              </a:rPr>
              <a:t>Measures which require annotated corpora:</a:t>
            </a:r>
            <a:endParaRPr>
              <a:solidFill>
                <a:srgbClr val="5E696C"/>
              </a:solidFill>
              <a:latin typeface="Lato"/>
              <a:ea typeface="Lato"/>
              <a:cs typeface="Lato"/>
              <a:sym typeface="Lato"/>
            </a:endParaRPr>
          </a:p>
          <a:p>
            <a:pPr indent="-323056" lvl="0" marL="457200" rtl="0" algn="l">
              <a:spcBef>
                <a:spcPts val="1200"/>
              </a:spcBef>
              <a:spcAft>
                <a:spcPts val="0"/>
              </a:spcAft>
              <a:buClr>
                <a:srgbClr val="5E696C"/>
              </a:buClr>
              <a:buSzPct val="100000"/>
              <a:buFont typeface="Lato"/>
              <a:buChar char="●"/>
            </a:pPr>
            <a:r>
              <a:rPr b="1" lang="en" sz="1750">
                <a:solidFill>
                  <a:srgbClr val="5E696C"/>
                </a:solidFill>
                <a:latin typeface="Lato"/>
                <a:ea typeface="Lato"/>
                <a:cs typeface="Lato"/>
                <a:sym typeface="Lato"/>
              </a:rPr>
              <a:t>Mean size of paradigm (MSP)</a:t>
            </a:r>
            <a:r>
              <a:rPr lang="en" sz="1750">
                <a:solidFill>
                  <a:srgbClr val="5E696C"/>
                </a:solidFill>
                <a:latin typeface="Lato"/>
                <a:ea typeface="Lato"/>
                <a:cs typeface="Lato"/>
                <a:sym typeface="Lato"/>
              </a:rPr>
              <a:t> (Xanthos &amp; Gillis 2010)</a:t>
            </a:r>
            <a:endParaRPr sz="1750">
              <a:solidFill>
                <a:srgbClr val="5E696C"/>
              </a:solidFill>
              <a:latin typeface="Lato"/>
              <a:ea typeface="Lato"/>
              <a:cs typeface="Lato"/>
              <a:sym typeface="Lato"/>
            </a:endParaRPr>
          </a:p>
          <a:p>
            <a:pPr indent="-323056" lvl="0" marL="457200" rtl="0" algn="l">
              <a:spcBef>
                <a:spcPts val="0"/>
              </a:spcBef>
              <a:spcAft>
                <a:spcPts val="0"/>
              </a:spcAft>
              <a:buClr>
                <a:srgbClr val="5E696C"/>
              </a:buClr>
              <a:buSzPct val="100000"/>
              <a:buFont typeface="Lato"/>
              <a:buChar char="●"/>
            </a:pPr>
            <a:r>
              <a:rPr b="1" lang="en" sz="1750">
                <a:solidFill>
                  <a:srgbClr val="5E696C"/>
                </a:solidFill>
                <a:latin typeface="Lato"/>
                <a:ea typeface="Lato"/>
                <a:cs typeface="Lato"/>
                <a:sym typeface="Lato"/>
              </a:rPr>
              <a:t>Morphological feature entropy (MFE)</a:t>
            </a:r>
            <a:r>
              <a:rPr lang="en" sz="1750">
                <a:solidFill>
                  <a:srgbClr val="5E696C"/>
                </a:solidFill>
                <a:latin typeface="Lato"/>
                <a:ea typeface="Lato"/>
                <a:cs typeface="Lato"/>
                <a:sym typeface="Lato"/>
              </a:rPr>
              <a:t> (Çöltekin &amp; Rama 2018)</a:t>
            </a:r>
            <a:endParaRPr sz="1750"/>
          </a:p>
          <a:p>
            <a:pPr indent="0" lvl="0" marL="0" rtl="0" algn="l">
              <a:spcBef>
                <a:spcPts val="1200"/>
              </a:spcBef>
              <a:spcAft>
                <a:spcPts val="0"/>
              </a:spcAft>
              <a:buNone/>
            </a:pPr>
            <a:r>
              <a:rPr lang="en">
                <a:solidFill>
                  <a:srgbClr val="5E696C"/>
                </a:solidFill>
                <a:latin typeface="Lato"/>
                <a:ea typeface="Lato"/>
                <a:cs typeface="Lato"/>
                <a:sym typeface="Lato"/>
              </a:rPr>
              <a:t>Measures which do not require annotated corpora:</a:t>
            </a:r>
            <a:endParaRPr>
              <a:solidFill>
                <a:srgbClr val="5E696C"/>
              </a:solidFill>
              <a:latin typeface="Lato"/>
              <a:ea typeface="Lato"/>
              <a:cs typeface="Lato"/>
              <a:sym typeface="Lato"/>
            </a:endParaRPr>
          </a:p>
          <a:p>
            <a:pPr indent="-325755" lvl="0" marL="457200" rtl="0" algn="l">
              <a:spcBef>
                <a:spcPts val="1000"/>
              </a:spcBef>
              <a:spcAft>
                <a:spcPts val="1200"/>
              </a:spcAft>
              <a:buClr>
                <a:srgbClr val="E06666"/>
              </a:buClr>
              <a:buSzPct val="100000"/>
              <a:buFont typeface="Lato"/>
              <a:buChar char="●"/>
            </a:pPr>
            <a:r>
              <a:rPr b="1" lang="en">
                <a:solidFill>
                  <a:srgbClr val="E06666"/>
                </a:solidFill>
                <a:latin typeface="Lato"/>
                <a:ea typeface="Lato"/>
                <a:cs typeface="Lato"/>
                <a:sym typeface="Lato"/>
              </a:rPr>
              <a:t>Type-token ratio (TTR)</a:t>
            </a:r>
            <a:endParaRPr b="1">
              <a:solidFill>
                <a:srgbClr val="E06666"/>
              </a:solidFill>
              <a:latin typeface="Lato"/>
              <a:ea typeface="Lato"/>
              <a:cs typeface="Lato"/>
              <a:sym typeface="Lato"/>
            </a:endParaRPr>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Folklore texts: TTR and altitude (assigned)</a:t>
            </a:r>
            <a:endParaRPr/>
          </a:p>
        </p:txBody>
      </p:sp>
      <p:sp>
        <p:nvSpPr>
          <p:cNvPr id="641" name="Google Shape;641;p82"/>
          <p:cNvSpPr txBox="1"/>
          <p:nvPr>
            <p:ph idx="1" type="body"/>
          </p:nvPr>
        </p:nvSpPr>
        <p:spPr>
          <a:xfrm>
            <a:off x="311700" y="1152475"/>
            <a:ext cx="3265500" cy="3408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Results of </a:t>
            </a:r>
            <a:r>
              <a:rPr b="1" lang="en">
                <a:solidFill>
                  <a:srgbClr val="E06666"/>
                </a:solidFill>
              </a:rPr>
              <a:t>cor.test()</a:t>
            </a:r>
            <a:r>
              <a:rPr lang="en"/>
              <a:t>:</a:t>
            </a:r>
            <a:endParaRPr/>
          </a:p>
          <a:p>
            <a:pPr indent="0" lvl="0" marL="0" rtl="0" algn="l">
              <a:spcBef>
                <a:spcPts val="1200"/>
              </a:spcBef>
              <a:spcAft>
                <a:spcPts val="0"/>
              </a:spcAft>
              <a:buNone/>
            </a:pPr>
            <a:r>
              <a:rPr lang="en"/>
              <a:t>cor = -0.05983883 </a:t>
            </a:r>
            <a:endParaRPr/>
          </a:p>
          <a:p>
            <a:pPr indent="0" lvl="0" marL="0" rtl="0" algn="l">
              <a:spcBef>
                <a:spcPts val="1200"/>
              </a:spcBef>
              <a:spcAft>
                <a:spcPts val="0"/>
              </a:spcAft>
              <a:buNone/>
            </a:pPr>
            <a:r>
              <a:rPr lang="en"/>
              <a:t>p-value = 0.04724</a:t>
            </a:r>
            <a:endParaRPr/>
          </a:p>
          <a:p>
            <a:pPr indent="0" lvl="0" marL="0" rtl="0" algn="l">
              <a:spcBef>
                <a:spcPts val="1200"/>
              </a:spcBef>
              <a:spcAft>
                <a:spcPts val="0"/>
              </a:spcAft>
              <a:buNone/>
            </a:pPr>
            <a:r>
              <a:rPr lang="en"/>
              <a:t>95 percent confidence interval:</a:t>
            </a:r>
            <a:endParaRPr/>
          </a:p>
          <a:p>
            <a:pPr indent="0" lvl="0" marL="0" rtl="0" algn="l">
              <a:spcBef>
                <a:spcPts val="1200"/>
              </a:spcBef>
              <a:spcAft>
                <a:spcPts val="0"/>
              </a:spcAft>
              <a:buNone/>
            </a:pPr>
            <a:r>
              <a:rPr lang="en"/>
              <a:t> -0.1185265269 -0.0007345199</a:t>
            </a:r>
            <a:endParaRPr/>
          </a:p>
          <a:p>
            <a:pPr indent="0" lvl="0" marL="0" rtl="0" algn="l">
              <a:spcBef>
                <a:spcPts val="1200"/>
              </a:spcBef>
              <a:spcAft>
                <a:spcPts val="1200"/>
              </a:spcAft>
              <a:buNone/>
            </a:pPr>
            <a:r>
              <a:t/>
            </a:r>
            <a:endParaRPr/>
          </a:p>
        </p:txBody>
      </p:sp>
      <p:pic>
        <p:nvPicPr>
          <p:cNvPr id="642" name="Google Shape;642;p82"/>
          <p:cNvPicPr preferRelativeResize="0"/>
          <p:nvPr/>
        </p:nvPicPr>
        <p:blipFill>
          <a:blip r:embed="rId3">
            <a:alphaModFix/>
          </a:blip>
          <a:stretch>
            <a:fillRect/>
          </a:stretch>
        </p:blipFill>
        <p:spPr>
          <a:xfrm>
            <a:off x="3384913" y="1170125"/>
            <a:ext cx="5606687" cy="3408301"/>
          </a:xfrm>
          <a:prstGeom prst="rect">
            <a:avLst/>
          </a:prstGeom>
          <a:noFill/>
          <a:ln>
            <a:noFill/>
          </a:ln>
        </p:spPr>
      </p:pic>
      <p:sp>
        <p:nvSpPr>
          <p:cNvPr id="643" name="Google Shape;643;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Complexity metric: type-token ratio (TTR)</a:t>
            </a:r>
            <a:endParaRPr/>
          </a:p>
        </p:txBody>
      </p:sp>
      <p:sp>
        <p:nvSpPr>
          <p:cNvPr id="111" name="Google Shape;111;p20"/>
          <p:cNvSpPr txBox="1"/>
          <p:nvPr>
            <p:ph idx="1" type="body"/>
          </p:nvPr>
        </p:nvSpPr>
        <p:spPr>
          <a:xfrm>
            <a:off x="311700" y="1152475"/>
            <a:ext cx="540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06666"/>
                </a:solidFill>
              </a:rPr>
              <a:t>Type-token ratio (TTR)</a:t>
            </a:r>
            <a:r>
              <a:rPr lang="en"/>
              <a:t>, usually used as a measure of lexical diversity (e.g., in studies of child language) but also reflects morphological complexity (Kettunen 2014; Gutierrez-Vasques &amp; Mijangos 2020 among others).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TTR depends on the corpus size (Heap’s law)</a:t>
            </a:r>
            <a:endParaRPr/>
          </a:p>
        </p:txBody>
      </p:sp>
      <p:pic>
        <p:nvPicPr>
          <p:cNvPr id="112" name="Google Shape;112;p20"/>
          <p:cNvPicPr preferRelativeResize="0"/>
          <p:nvPr/>
        </p:nvPicPr>
        <p:blipFill>
          <a:blip r:embed="rId3">
            <a:alphaModFix/>
          </a:blip>
          <a:stretch>
            <a:fillRect/>
          </a:stretch>
        </p:blipFill>
        <p:spPr>
          <a:xfrm>
            <a:off x="6042800" y="1999700"/>
            <a:ext cx="2648475" cy="2261937"/>
          </a:xfrm>
          <a:prstGeom prst="rect">
            <a:avLst/>
          </a:prstGeom>
          <a:noFill/>
          <a:ln>
            <a:noFill/>
          </a:ln>
        </p:spPr>
      </p:pic>
      <p:sp>
        <p:nvSpPr>
          <p:cNvPr id="113" name="Google Shape;113;p20"/>
          <p:cNvSpPr txBox="1"/>
          <p:nvPr/>
        </p:nvSpPr>
        <p:spPr>
          <a:xfrm>
            <a:off x="6817475" y="4422350"/>
            <a:ext cx="1484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Lato"/>
                <a:ea typeface="Lato"/>
                <a:cs typeface="Lato"/>
                <a:sym typeface="Lato"/>
              </a:rPr>
              <a:t>(Creutz &amp; Lagus 2007: 21)</a:t>
            </a:r>
            <a:endParaRPr sz="900">
              <a:latin typeface="Lato"/>
              <a:ea typeface="Lato"/>
              <a:cs typeface="Lato"/>
              <a:sym typeface="Lato"/>
            </a:endParaRPr>
          </a:p>
        </p:txBody>
      </p:sp>
      <p:graphicFrame>
        <p:nvGraphicFramePr>
          <p:cNvPr id="114" name="Google Shape;114;p20"/>
          <p:cNvGraphicFramePr/>
          <p:nvPr/>
        </p:nvGraphicFramePr>
        <p:xfrm>
          <a:off x="5937000" y="1325975"/>
          <a:ext cx="3000000" cy="3000000"/>
        </p:xfrm>
        <a:graphic>
          <a:graphicData uri="http://schemas.openxmlformats.org/drawingml/2006/table">
            <a:tbl>
              <a:tblPr>
                <a:noFill/>
                <a:tableStyleId>{D48EE155-0829-4856-A7D0-0A816A2D3DFC}</a:tableStyleId>
              </a:tblPr>
              <a:tblGrid>
                <a:gridCol w="497625"/>
                <a:gridCol w="382850"/>
                <a:gridCol w="1873800"/>
              </a:tblGrid>
              <a:tr h="247000">
                <a:tc rowSpan="2">
                  <a:txBody>
                    <a:bodyPr/>
                    <a:lstStyle/>
                    <a:p>
                      <a:pPr indent="0" lvl="0" marL="0" rtl="0" algn="ctr">
                        <a:lnSpc>
                          <a:spcPct val="100000"/>
                        </a:lnSpc>
                        <a:spcBef>
                          <a:spcPts val="0"/>
                        </a:spcBef>
                        <a:spcAft>
                          <a:spcPts val="0"/>
                        </a:spcAft>
                        <a:buNone/>
                      </a:pPr>
                      <a:r>
                        <a:t/>
                      </a:r>
                      <a:endParaRPr b="1" sz="1000">
                        <a:solidFill>
                          <a:srgbClr val="5E696C"/>
                        </a:solidFill>
                        <a:latin typeface="Lato"/>
                        <a:ea typeface="Lato"/>
                        <a:cs typeface="Lato"/>
                        <a:sym typeface="Lato"/>
                      </a:endParaRPr>
                    </a:p>
                    <a:p>
                      <a:pPr indent="0" lvl="0" marL="0" rtl="0" algn="ctr">
                        <a:lnSpc>
                          <a:spcPct val="100000"/>
                        </a:lnSpc>
                        <a:spcBef>
                          <a:spcPts val="0"/>
                        </a:spcBef>
                        <a:spcAft>
                          <a:spcPts val="0"/>
                        </a:spcAft>
                        <a:buNone/>
                      </a:pPr>
                      <a:r>
                        <a:rPr b="1" lang="en" sz="1500">
                          <a:solidFill>
                            <a:srgbClr val="5E696C"/>
                          </a:solidFill>
                          <a:latin typeface="Lato"/>
                          <a:ea typeface="Lato"/>
                          <a:cs typeface="Lato"/>
                          <a:sym typeface="Lato"/>
                        </a:rPr>
                        <a:t>TTR</a:t>
                      </a:r>
                      <a:endParaRPr b="1" sz="1500">
                        <a:solidFill>
                          <a:srgbClr val="5E696C"/>
                        </a:solidFill>
                        <a:latin typeface="Lato"/>
                        <a:ea typeface="Lato"/>
                        <a:cs typeface="Lato"/>
                        <a:sym typeface="Lato"/>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rowSpan="2">
                  <a:txBody>
                    <a:bodyPr/>
                    <a:lstStyle/>
                    <a:p>
                      <a:pPr indent="0" lvl="0" marL="0" rtl="0" algn="ctr">
                        <a:lnSpc>
                          <a:spcPct val="100000"/>
                        </a:lnSpc>
                        <a:spcBef>
                          <a:spcPts val="0"/>
                        </a:spcBef>
                        <a:spcAft>
                          <a:spcPts val="0"/>
                        </a:spcAft>
                        <a:buNone/>
                      </a:pPr>
                      <a:r>
                        <a:t/>
                      </a:r>
                      <a:endParaRPr b="1" sz="900">
                        <a:solidFill>
                          <a:srgbClr val="5E696C"/>
                        </a:solidFill>
                        <a:latin typeface="Lato"/>
                        <a:ea typeface="Lato"/>
                        <a:cs typeface="Lato"/>
                        <a:sym typeface="Lato"/>
                      </a:endParaRPr>
                    </a:p>
                    <a:p>
                      <a:pPr indent="0" lvl="0" marL="0" rtl="0" algn="ctr">
                        <a:lnSpc>
                          <a:spcPct val="100000"/>
                        </a:lnSpc>
                        <a:spcBef>
                          <a:spcPts val="0"/>
                        </a:spcBef>
                        <a:spcAft>
                          <a:spcPts val="0"/>
                        </a:spcAft>
                        <a:buNone/>
                      </a:pPr>
                      <a:r>
                        <a:rPr b="1" lang="en" sz="1500">
                          <a:solidFill>
                            <a:srgbClr val="5E696C"/>
                          </a:solidFill>
                          <a:latin typeface="Lato"/>
                          <a:ea typeface="Lato"/>
                          <a:cs typeface="Lato"/>
                          <a:sym typeface="Lato"/>
                        </a:rPr>
                        <a:t>=</a:t>
                      </a:r>
                      <a:endParaRPr b="1" sz="1500">
                        <a:solidFill>
                          <a:srgbClr val="5E696C"/>
                        </a:solidFill>
                        <a:latin typeface="Lato"/>
                        <a:ea typeface="Lato"/>
                        <a:cs typeface="Lato"/>
                        <a:sym typeface="Lato"/>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500">
                          <a:solidFill>
                            <a:srgbClr val="5E696C"/>
                          </a:solidFill>
                          <a:latin typeface="Lato"/>
                          <a:ea typeface="Lato"/>
                          <a:cs typeface="Lato"/>
                          <a:sym typeface="Lato"/>
                        </a:rPr>
                        <a:t>the number of types </a:t>
                      </a:r>
                      <a:endParaRPr b="1" sz="1500"/>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328075">
                <a:tc vMerge="1"/>
                <a:tc vMerge="1"/>
                <a:tc>
                  <a:txBody>
                    <a:bodyPr/>
                    <a:lstStyle/>
                    <a:p>
                      <a:pPr indent="0" lvl="0" marL="0" rtl="0" algn="ctr">
                        <a:spcBef>
                          <a:spcPts val="0"/>
                        </a:spcBef>
                        <a:spcAft>
                          <a:spcPts val="0"/>
                        </a:spcAft>
                        <a:buNone/>
                      </a:pPr>
                      <a:r>
                        <a:rPr b="1" lang="en" sz="1500">
                          <a:solidFill>
                            <a:srgbClr val="5E696C"/>
                          </a:solidFill>
                          <a:latin typeface="Lato"/>
                          <a:ea typeface="Lato"/>
                          <a:cs typeface="Lato"/>
                          <a:sym typeface="Lato"/>
                        </a:rPr>
                        <a:t>the number of tokens</a:t>
                      </a:r>
                      <a:endParaRPr b="1" sz="1500"/>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Complexity metric: type-token ratio (TTR)</a:t>
            </a:r>
            <a:endParaRPr/>
          </a:p>
        </p:txBody>
      </p:sp>
      <p:sp>
        <p:nvSpPr>
          <p:cNvPr id="121" name="Google Shape;121;p21"/>
          <p:cNvSpPr txBox="1"/>
          <p:nvPr>
            <p:ph idx="1" type="body"/>
          </p:nvPr>
        </p:nvSpPr>
        <p:spPr>
          <a:xfrm>
            <a:off x="311700" y="1152475"/>
            <a:ext cx="8355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The general idea of the metric: </a:t>
            </a:r>
            <a:r>
              <a:rPr b="1" lang="en"/>
              <a:t>how many element types do we need to produce the text of n elements? </a:t>
            </a:r>
            <a:endParaRPr b="1"/>
          </a:p>
          <a:p>
            <a:pPr indent="0" lvl="0" marL="0" rtl="0" algn="l">
              <a:spcBef>
                <a:spcPts val="1200"/>
              </a:spcBef>
              <a:spcAft>
                <a:spcPts val="0"/>
              </a:spcAft>
              <a:buNone/>
            </a:pPr>
            <a:r>
              <a:rPr lang="en"/>
              <a:t>This is equivalent to TTR(n) where n is fixed across languages</a:t>
            </a:r>
            <a:endParaRPr/>
          </a:p>
          <a:p>
            <a:pPr indent="0" lvl="0" marL="0" rtl="0" algn="l">
              <a:spcBef>
                <a:spcPts val="1200"/>
              </a:spcBef>
              <a:spcAft>
                <a:spcPts val="0"/>
              </a:spcAft>
              <a:buNone/>
            </a:pPr>
            <a:r>
              <a:rPr lang="en"/>
              <a:t>In this study we calculate</a:t>
            </a:r>
            <a:endParaRPr/>
          </a:p>
          <a:p>
            <a:pPr indent="-342900" lvl="0" marL="914400" rtl="0" algn="l">
              <a:spcBef>
                <a:spcPts val="1200"/>
              </a:spcBef>
              <a:spcAft>
                <a:spcPts val="0"/>
              </a:spcAft>
              <a:buSzPts val="1800"/>
              <a:buChar char="●"/>
            </a:pPr>
            <a:r>
              <a:rPr lang="en"/>
              <a:t>TTR for phonemes (henceforth </a:t>
            </a:r>
            <a:r>
              <a:rPr b="1" lang="en"/>
              <a:t>TTRph</a:t>
            </a:r>
            <a:r>
              <a:rPr lang="en"/>
              <a:t>),</a:t>
            </a:r>
            <a:endParaRPr/>
          </a:p>
          <a:p>
            <a:pPr indent="-342900" lvl="0" marL="914400" rtl="0" algn="l">
              <a:spcBef>
                <a:spcPts val="0"/>
              </a:spcBef>
              <a:spcAft>
                <a:spcPts val="0"/>
              </a:spcAft>
              <a:buSzPts val="1800"/>
              <a:buChar char="●"/>
            </a:pPr>
            <a:r>
              <a:rPr lang="en"/>
              <a:t>TTR for syllables (henceforth </a:t>
            </a:r>
            <a:r>
              <a:rPr b="1" lang="en"/>
              <a:t>TTRs</a:t>
            </a:r>
            <a:r>
              <a:rPr lang="en"/>
              <a:t>),</a:t>
            </a:r>
            <a:endParaRPr/>
          </a:p>
          <a:p>
            <a:pPr indent="-342900" lvl="0" marL="914400" rtl="0" algn="l">
              <a:spcBef>
                <a:spcPts val="0"/>
              </a:spcBef>
              <a:spcAft>
                <a:spcPts val="0"/>
              </a:spcAft>
              <a:buSzPts val="1800"/>
              <a:buChar char="●"/>
            </a:pPr>
            <a:r>
              <a:rPr lang="en"/>
              <a:t>TTR for wordforms (henceforth </a:t>
            </a:r>
            <a:r>
              <a:rPr b="1" lang="en"/>
              <a:t>TTRw</a:t>
            </a:r>
            <a:r>
              <a:rPr lang="en"/>
              <a:t>).</a:t>
            </a:r>
            <a:endParaRPr/>
          </a:p>
        </p:txBody>
      </p:sp>
      <p:sp>
        <p:nvSpPr>
          <p:cNvPr id="122" name="Google Shape;12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